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540" r:id="rId3"/>
    <p:sldId id="541" r:id="rId4"/>
    <p:sldId id="542" r:id="rId5"/>
    <p:sldId id="543" r:id="rId6"/>
    <p:sldId id="544" r:id="rId7"/>
    <p:sldId id="570" r:id="rId8"/>
    <p:sldId id="545" r:id="rId9"/>
    <p:sldId id="546" r:id="rId10"/>
    <p:sldId id="547" r:id="rId11"/>
    <p:sldId id="548" r:id="rId12"/>
    <p:sldId id="571" r:id="rId13"/>
    <p:sldId id="549" r:id="rId14"/>
    <p:sldId id="550" r:id="rId15"/>
    <p:sldId id="551" r:id="rId16"/>
    <p:sldId id="552" r:id="rId17"/>
    <p:sldId id="553" r:id="rId18"/>
    <p:sldId id="554" r:id="rId19"/>
    <p:sldId id="555" r:id="rId20"/>
    <p:sldId id="556" r:id="rId21"/>
    <p:sldId id="557" r:id="rId22"/>
    <p:sldId id="572" r:id="rId23"/>
    <p:sldId id="558" r:id="rId24"/>
    <p:sldId id="559" r:id="rId25"/>
    <p:sldId id="561" r:id="rId26"/>
    <p:sldId id="562" r:id="rId27"/>
    <p:sldId id="563" r:id="rId28"/>
    <p:sldId id="564" r:id="rId29"/>
    <p:sldId id="565" r:id="rId30"/>
    <p:sldId id="566" r:id="rId31"/>
    <p:sldId id="567" r:id="rId32"/>
    <p:sldId id="568" r:id="rId33"/>
    <p:sldId id="569" r:id="rId34"/>
    <p:sldId id="57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540"/>
            <p14:sldId id="541"/>
            <p14:sldId id="542"/>
            <p14:sldId id="543"/>
            <p14:sldId id="544"/>
            <p14:sldId id="570"/>
            <p14:sldId id="545"/>
            <p14:sldId id="546"/>
            <p14:sldId id="547"/>
            <p14:sldId id="548"/>
            <p14:sldId id="571"/>
            <p14:sldId id="549"/>
            <p14:sldId id="550"/>
            <p14:sldId id="551"/>
            <p14:sldId id="552"/>
            <p14:sldId id="553"/>
            <p14:sldId id="554"/>
            <p14:sldId id="555"/>
            <p14:sldId id="556"/>
            <p14:sldId id="557"/>
            <p14:sldId id="572"/>
            <p14:sldId id="558"/>
            <p14:sldId id="559"/>
            <p14:sldId id="561"/>
            <p14:sldId id="562"/>
            <p14:sldId id="563"/>
            <p14:sldId id="564"/>
            <p14:sldId id="565"/>
            <p14:sldId id="566"/>
            <p14:sldId id="567"/>
            <p14:sldId id="568"/>
            <p14:sldId id="569"/>
            <p14:sldId id="5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2066" autoAdjust="0"/>
  </p:normalViewPr>
  <p:slideViewPr>
    <p:cSldViewPr>
      <p:cViewPr varScale="1">
        <p:scale>
          <a:sx n="70" d="100"/>
          <a:sy n="70" d="100"/>
        </p:scale>
        <p:origin x="1086" y="3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11/3/2020</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10"/>
          </p:nvPr>
        </p:nvSpPr>
        <p:spPr/>
        <p:txBody>
          <a:bodyPr/>
          <a:lstStyle/>
          <a:p>
            <a:fld id="{160BA92F-9A2C-499F-BFBF-DD106A2860A6}" type="slidenum">
              <a:rPr lang="en-US" smtClean="0"/>
              <a:t>20</a:t>
            </a:fld>
            <a:endParaRPr lang="en-US"/>
          </a:p>
        </p:txBody>
      </p:sp>
    </p:spTree>
    <p:extLst>
      <p:ext uri="{BB962C8B-B14F-4D97-AF65-F5344CB8AC3E}">
        <p14:creationId xmlns:p14="http://schemas.microsoft.com/office/powerpoint/2010/main" val="19933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11/3/2020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11/3/2020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11/3/2020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11/3/2020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11/3/2020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11/3/2020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11/3/2020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11/3/2020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Computational Physics</a:t>
            </a:r>
            <a:br>
              <a:rPr lang="en-US" dirty="0"/>
            </a:br>
            <a:r>
              <a:rPr lang="en-US" dirty="0"/>
              <a:t>(Lecture </a:t>
            </a:r>
            <a:r>
              <a:rPr lang="en-US" dirty="0" smtClean="0"/>
              <a:t>1</a:t>
            </a:r>
            <a:r>
              <a:rPr lang="en-US" altLang="zh-CN" dirty="0" smtClean="0"/>
              <a:t>6</a:t>
            </a:r>
            <a:r>
              <a:rPr lang="en-US" dirty="0" smtClean="0"/>
              <a:t>)</a:t>
            </a:r>
            <a:r>
              <a:rPr lang="en-US" dirty="0"/>
              <a:t>	</a:t>
            </a:r>
          </a:p>
        </p:txBody>
      </p:sp>
      <p:sp>
        <p:nvSpPr>
          <p:cNvPr id="3" name="副标题 2"/>
          <p:cNvSpPr>
            <a:spLocks noGrp="1"/>
          </p:cNvSpPr>
          <p:nvPr>
            <p:ph type="subTitle" idx="1"/>
          </p:nvPr>
        </p:nvSpPr>
        <p:spPr/>
        <p:txBody>
          <a:bodyPr/>
          <a:lstStyle/>
          <a:p>
            <a:r>
              <a:rPr lang="en-US" dirty="0"/>
              <a:t>PHY4061</a:t>
            </a:r>
          </a:p>
        </p:txBody>
      </p:sp>
    </p:spTree>
    <p:extLst>
      <p:ext uri="{BB962C8B-B14F-4D97-AF65-F5344CB8AC3E}">
        <p14:creationId xmlns:p14="http://schemas.microsoft.com/office/powerpoint/2010/main" val="28812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have used </a:t>
            </a:r>
            <a:r>
              <a:rPr lang="en-US" i="1" dirty="0" err="1"/>
              <a:t>φ</a:t>
            </a:r>
            <a:r>
              <a:rPr lang="en-US" i="1" baseline="-25000" dirty="0" err="1"/>
              <a:t>k</a:t>
            </a:r>
            <a:r>
              <a:rPr lang="en-US" i="1" dirty="0"/>
              <a:t> </a:t>
            </a:r>
            <a:r>
              <a:rPr lang="en-US" dirty="0"/>
              <a:t>= </a:t>
            </a:r>
            <a:r>
              <a:rPr lang="en-US" i="1" dirty="0"/>
              <a:t>φ</a:t>
            </a:r>
            <a:r>
              <a:rPr lang="en-US" dirty="0"/>
              <a:t>(</a:t>
            </a:r>
            <a:r>
              <a:rPr lang="en-US" i="1" dirty="0" err="1"/>
              <a:t>x</a:t>
            </a:r>
            <a:r>
              <a:rPr lang="en-US" i="1" baseline="-25000" dirty="0" err="1"/>
              <a:t>k</a:t>
            </a:r>
            <a:r>
              <a:rPr lang="en-US" i="1" dirty="0"/>
              <a:t> </a:t>
            </a:r>
            <a:r>
              <a:rPr lang="en-US" dirty="0"/>
              <a:t>) for notational convenience and have used </a:t>
            </a:r>
            <a:r>
              <a:rPr lang="el-GR" dirty="0"/>
              <a:t>ε</a:t>
            </a:r>
            <a:r>
              <a:rPr lang="en-US" i="1" baseline="-25000" dirty="0"/>
              <a:t>k</a:t>
            </a:r>
            <a:r>
              <a:rPr lang="en-US" baseline="-25000" dirty="0"/>
              <a:t>−1</a:t>
            </a:r>
            <a:r>
              <a:rPr lang="en-US" i="1" baseline="-25000" dirty="0"/>
              <a:t>/</a:t>
            </a:r>
            <a:r>
              <a:rPr lang="en-US" baseline="-25000" dirty="0"/>
              <a:t>2</a:t>
            </a:r>
            <a:r>
              <a:rPr lang="en-US" dirty="0"/>
              <a:t> = </a:t>
            </a:r>
            <a:r>
              <a:rPr lang="el-GR" dirty="0"/>
              <a:t>ε</a:t>
            </a:r>
            <a:r>
              <a:rPr lang="en-US" dirty="0"/>
              <a:t>(</a:t>
            </a:r>
            <a:r>
              <a:rPr lang="en-US" i="1" dirty="0"/>
              <a:t>x</a:t>
            </a:r>
            <a:r>
              <a:rPr lang="en-US" i="1" baseline="-25000" dirty="0"/>
              <a:t>k</a:t>
            </a:r>
            <a:r>
              <a:rPr lang="en-US" baseline="-25000" dirty="0"/>
              <a:t>−1</a:t>
            </a:r>
            <a:r>
              <a:rPr lang="en-US" i="1" baseline="-25000" dirty="0"/>
              <a:t>/</a:t>
            </a:r>
            <a:r>
              <a:rPr lang="en-US" baseline="-25000" dirty="0"/>
              <a:t>2</a:t>
            </a:r>
            <a:r>
              <a:rPr lang="en-US" dirty="0"/>
              <a:t>) as the value of </a:t>
            </a:r>
            <a:r>
              <a:rPr lang="el-GR" dirty="0"/>
              <a:t>ε</a:t>
            </a:r>
            <a:r>
              <a:rPr lang="en-US" dirty="0"/>
              <a:t>(</a:t>
            </a:r>
            <a:r>
              <a:rPr lang="en-US" i="1" dirty="0"/>
              <a:t>x</a:t>
            </a:r>
            <a:r>
              <a:rPr lang="en-US" dirty="0"/>
              <a:t>) in the middle of the interval [</a:t>
            </a:r>
            <a:r>
              <a:rPr lang="en-US" i="1" dirty="0"/>
              <a:t>x</a:t>
            </a:r>
            <a:r>
              <a:rPr lang="en-US" i="1" baseline="-25000" dirty="0"/>
              <a:t>k</a:t>
            </a:r>
            <a:r>
              <a:rPr lang="en-US" baseline="-25000" dirty="0"/>
              <a:t>−1</a:t>
            </a:r>
            <a:r>
              <a:rPr lang="en-US" i="1" dirty="0"/>
              <a:t>, </a:t>
            </a:r>
            <a:r>
              <a:rPr lang="en-US" i="1" dirty="0" err="1"/>
              <a:t>x</a:t>
            </a:r>
            <a:r>
              <a:rPr lang="en-US" i="1" baseline="-25000" dirty="0" err="1"/>
              <a:t>k</a:t>
            </a:r>
            <a:r>
              <a:rPr lang="en-US" i="1" dirty="0"/>
              <a:t> </a:t>
            </a:r>
            <a:r>
              <a:rPr lang="en-US" dirty="0"/>
              <a:t>]. </a:t>
            </a:r>
          </a:p>
          <a:p>
            <a:r>
              <a:rPr lang="en-US" dirty="0"/>
              <a:t>Now if we treat each discrete variable </a:t>
            </a:r>
            <a:r>
              <a:rPr lang="en-US" i="1" dirty="0" err="1"/>
              <a:t>φ</a:t>
            </a:r>
            <a:r>
              <a:rPr lang="en-US" i="1" baseline="-25000" dirty="0" err="1"/>
              <a:t>k</a:t>
            </a:r>
            <a:r>
              <a:rPr lang="en-US" i="1" dirty="0"/>
              <a:t> </a:t>
            </a:r>
            <a:r>
              <a:rPr lang="en-US" dirty="0"/>
              <a:t>as an independent variable, the functional variation becomes a partial derivative</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10" t="50000" r="41288" b="36336"/>
          <a:stretch/>
        </p:blipFill>
        <p:spPr bwMode="auto">
          <a:xfrm>
            <a:off x="1475656" y="5251781"/>
            <a:ext cx="6631338" cy="148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011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This scheme is extremely useful when the geometry of the system is not rectangular or when the coefficients in the equation are not constants. </a:t>
            </a:r>
          </a:p>
          <a:p>
            <a:pPr lvl="1"/>
            <a:r>
              <a:rPr lang="en-US" dirty="0"/>
              <a:t>For example, we may want to study the Poisson equation in a cylindrically or spherically symmetric case, or diffusion of some contaminated materials underground where we have a spatially dependent diffusion coefficient. </a:t>
            </a:r>
          </a:p>
        </p:txBody>
      </p:sp>
    </p:spTree>
    <p:extLst>
      <p:ext uri="{BB962C8B-B14F-4D97-AF65-F5344CB8AC3E}">
        <p14:creationId xmlns:p14="http://schemas.microsoft.com/office/powerpoint/2010/main" val="284750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stationary one-dimensional diffusion equation is equivalent to the one-dimensional Poisson equation if we replace </a:t>
            </a:r>
            <a:r>
              <a:rPr lang="el-GR" dirty="0"/>
              <a:t>ε</a:t>
            </a:r>
            <a:r>
              <a:rPr lang="en-US" dirty="0"/>
              <a:t>(</a:t>
            </a:r>
            <a:r>
              <a:rPr lang="en-US" i="1" dirty="0"/>
              <a:t>x</a:t>
            </a:r>
            <a:r>
              <a:rPr lang="en-US" dirty="0"/>
              <a:t>) with </a:t>
            </a:r>
            <a:r>
              <a:rPr lang="en-US" i="1" dirty="0"/>
              <a:t>D</a:t>
            </a:r>
            <a:r>
              <a:rPr lang="en-US" dirty="0"/>
              <a:t>(</a:t>
            </a:r>
            <a:r>
              <a:rPr lang="en-US" i="1" dirty="0"/>
              <a:t>x</a:t>
            </a:r>
            <a:r>
              <a:rPr lang="en-US" dirty="0"/>
              <a:t>) and </a:t>
            </a:r>
            <a:r>
              <a:rPr lang="en-US" i="1" dirty="0"/>
              <a:t>ρ</a:t>
            </a:r>
            <a:r>
              <a:rPr lang="en-US" dirty="0"/>
              <a:t>(</a:t>
            </a:r>
            <a:r>
              <a:rPr lang="en-US" i="1" dirty="0"/>
              <a:t>x</a:t>
            </a:r>
            <a:r>
              <a:rPr lang="en-US" dirty="0"/>
              <a:t>) with </a:t>
            </a:r>
            <a:r>
              <a:rPr lang="en-US" i="1" dirty="0"/>
              <a:t>S</a:t>
            </a:r>
            <a:r>
              <a:rPr lang="en-US" dirty="0"/>
              <a:t>(</a:t>
            </a:r>
            <a:r>
              <a:rPr lang="en-US" i="1" dirty="0"/>
              <a:t>x</a:t>
            </a:r>
            <a:r>
              <a:rPr lang="en-US" dirty="0"/>
              <a:t>). </a:t>
            </a:r>
          </a:p>
          <a:p>
            <a:r>
              <a:rPr lang="en-US" dirty="0"/>
              <a:t>The scheme can also be generalized for the time-dependent diffusion equation.</a:t>
            </a:r>
          </a:p>
          <a:p>
            <a:endParaRPr lang="en-US" dirty="0"/>
          </a:p>
        </p:txBody>
      </p:sp>
    </p:spTree>
    <p:extLst>
      <p:ext uri="{BB962C8B-B14F-4D97-AF65-F5344CB8AC3E}">
        <p14:creationId xmlns:p14="http://schemas.microsoft.com/office/powerpoint/2010/main" val="1673893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The matrix method for difference equations</a:t>
            </a:r>
            <a:endParaRPr lang="en-US" dirty="0"/>
          </a:p>
        </p:txBody>
      </p:sp>
      <p:sp>
        <p:nvSpPr>
          <p:cNvPr id="3" name="内容占位符 2"/>
          <p:cNvSpPr>
            <a:spLocks noGrp="1"/>
          </p:cNvSpPr>
          <p:nvPr>
            <p:ph idx="1"/>
          </p:nvPr>
        </p:nvSpPr>
        <p:spPr/>
        <p:txBody>
          <a:bodyPr>
            <a:normAutofit fontScale="92500" lnSpcReduction="10000"/>
          </a:bodyPr>
          <a:lstStyle/>
          <a:p>
            <a:r>
              <a:rPr lang="en-US" dirty="0"/>
              <a:t>When a partial differential equation is discretized and given in a difference equation form, we can generally solve it with the matrix methods.</a:t>
            </a:r>
          </a:p>
          <a:p>
            <a:r>
              <a:rPr lang="en-US" dirty="0"/>
              <a:t>In general, when we have a differential equation with the form </a:t>
            </a:r>
            <a:r>
              <a:rPr lang="en-US" i="1" dirty="0"/>
              <a:t>Lu</a:t>
            </a:r>
            <a:r>
              <a:rPr lang="en-US" dirty="0"/>
              <a:t>(</a:t>
            </a:r>
            <a:r>
              <a:rPr lang="en-US" b="1" dirty="0"/>
              <a:t>r</a:t>
            </a:r>
            <a:r>
              <a:rPr lang="en-US" i="1" dirty="0"/>
              <a:t>, t</a:t>
            </a:r>
            <a:r>
              <a:rPr lang="en-US" dirty="0"/>
              <a:t>) = </a:t>
            </a:r>
            <a:r>
              <a:rPr lang="en-US" i="1" dirty="0"/>
              <a:t>f </a:t>
            </a:r>
            <a:r>
              <a:rPr lang="en-US" dirty="0"/>
              <a:t>(</a:t>
            </a:r>
            <a:r>
              <a:rPr lang="en-US" b="1" dirty="0"/>
              <a:t>r</a:t>
            </a:r>
            <a:r>
              <a:rPr lang="en-US" i="1" dirty="0"/>
              <a:t>, t</a:t>
            </a:r>
            <a:r>
              <a:rPr lang="en-US" dirty="0"/>
              <a:t>)</a:t>
            </a:r>
            <a:r>
              <a:rPr lang="en-US" i="1" dirty="0"/>
              <a:t>, </a:t>
            </a:r>
            <a:r>
              <a:rPr lang="en-US" dirty="0"/>
              <a:t>where </a:t>
            </a:r>
            <a:r>
              <a:rPr lang="en-US" i="1" dirty="0"/>
              <a:t>L </a:t>
            </a:r>
            <a:r>
              <a:rPr lang="en-US" dirty="0"/>
              <a:t>is a linear differential operator of the spatial and time variables, </a:t>
            </a:r>
            <a:r>
              <a:rPr lang="en-US" i="1" dirty="0"/>
              <a:t>u</a:t>
            </a:r>
            <a:r>
              <a:rPr lang="en-US" dirty="0"/>
              <a:t>(</a:t>
            </a:r>
            <a:r>
              <a:rPr lang="en-US" b="1" dirty="0"/>
              <a:t>r</a:t>
            </a:r>
            <a:r>
              <a:rPr lang="en-US" i="1" dirty="0"/>
              <a:t>, t</a:t>
            </a:r>
            <a:r>
              <a:rPr lang="en-US" dirty="0"/>
              <a:t>) is the physical quantity to be solved, and </a:t>
            </a:r>
            <a:r>
              <a:rPr lang="en-US" i="1" dirty="0"/>
              <a:t>f </a:t>
            </a:r>
            <a:r>
              <a:rPr lang="en-US" dirty="0"/>
              <a:t>(</a:t>
            </a:r>
            <a:r>
              <a:rPr lang="en-US" b="1" dirty="0"/>
              <a:t>r</a:t>
            </a:r>
            <a:r>
              <a:rPr lang="en-US" i="1" dirty="0"/>
              <a:t>, t</a:t>
            </a:r>
            <a:r>
              <a:rPr lang="en-US" dirty="0"/>
              <a:t>) is the source, </a:t>
            </a:r>
          </a:p>
          <a:p>
            <a:pPr lvl="1"/>
            <a:r>
              <a:rPr lang="en-US" dirty="0"/>
              <a:t>we can always discretize the equation and put it into the matrix form </a:t>
            </a:r>
            <a:r>
              <a:rPr lang="en-US" b="1" dirty="0"/>
              <a:t>Au </a:t>
            </a:r>
            <a:r>
              <a:rPr lang="en-US" dirty="0"/>
              <a:t>= </a:t>
            </a:r>
            <a:r>
              <a:rPr lang="en-US" b="1" dirty="0"/>
              <a:t>b</a:t>
            </a:r>
            <a:r>
              <a:rPr lang="en-US" i="1" dirty="0"/>
              <a:t>,</a:t>
            </a:r>
            <a:endParaRPr lang="en-US" dirty="0"/>
          </a:p>
        </p:txBody>
      </p:sp>
    </p:spTree>
    <p:extLst>
      <p:ext uri="{BB962C8B-B14F-4D97-AF65-F5344CB8AC3E}">
        <p14:creationId xmlns:p14="http://schemas.microsoft.com/office/powerpoint/2010/main" val="50604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where the coefficient matrix </a:t>
            </a:r>
            <a:r>
              <a:rPr lang="en-US" b="1" dirty="0"/>
              <a:t>A </a:t>
            </a:r>
            <a:r>
              <a:rPr lang="en-US" dirty="0"/>
              <a:t>is from the discretization of the operator </a:t>
            </a:r>
            <a:r>
              <a:rPr lang="en-US" i="1" dirty="0"/>
              <a:t>L</a:t>
            </a:r>
            <a:r>
              <a:rPr lang="en-US" dirty="0"/>
              <a:t>, the column vector </a:t>
            </a:r>
            <a:r>
              <a:rPr lang="en-US" b="1" dirty="0"/>
              <a:t>u </a:t>
            </a:r>
            <a:r>
              <a:rPr lang="en-US" dirty="0"/>
              <a:t>is from the discrete values of </a:t>
            </a:r>
            <a:r>
              <a:rPr lang="en-US" i="1" dirty="0"/>
              <a:t>u</a:t>
            </a:r>
            <a:r>
              <a:rPr lang="en-US" dirty="0"/>
              <a:t>(</a:t>
            </a:r>
            <a:r>
              <a:rPr lang="en-US" b="1" dirty="0"/>
              <a:t>r</a:t>
            </a:r>
            <a:r>
              <a:rPr lang="en-US" i="1" dirty="0"/>
              <a:t>, t</a:t>
            </a:r>
            <a:r>
              <a:rPr lang="en-US" dirty="0"/>
              <a:t>) excluding the boundary and initial points, and </a:t>
            </a:r>
            <a:r>
              <a:rPr lang="en-US" b="1" dirty="0"/>
              <a:t>b </a:t>
            </a:r>
            <a:r>
              <a:rPr lang="en-US" dirty="0"/>
              <a:t>is the known vector constructed from the discrete values of </a:t>
            </a:r>
            <a:r>
              <a:rPr lang="en-US" i="1" dirty="0"/>
              <a:t>f </a:t>
            </a:r>
            <a:r>
              <a:rPr lang="en-US" dirty="0"/>
              <a:t>(</a:t>
            </a:r>
            <a:r>
              <a:rPr lang="en-US" b="1" dirty="0"/>
              <a:t>r</a:t>
            </a:r>
            <a:r>
              <a:rPr lang="en-US" i="1" dirty="0"/>
              <a:t>, t</a:t>
            </a:r>
            <a:r>
              <a:rPr lang="en-US" dirty="0"/>
              <a:t>) and the boundary and initial points of </a:t>
            </a:r>
            <a:r>
              <a:rPr lang="en-US" i="1" dirty="0"/>
              <a:t>u</a:t>
            </a:r>
            <a:r>
              <a:rPr lang="en-US" dirty="0"/>
              <a:t>(</a:t>
            </a:r>
            <a:r>
              <a:rPr lang="en-US" b="1" dirty="0"/>
              <a:t>r</a:t>
            </a:r>
            <a:r>
              <a:rPr lang="en-US" i="1" dirty="0"/>
              <a:t>, t</a:t>
            </a:r>
            <a:r>
              <a:rPr lang="en-US" dirty="0"/>
              <a:t>). </a:t>
            </a:r>
          </a:p>
          <a:p>
            <a:r>
              <a:rPr lang="en-US" dirty="0"/>
              <a:t>The time variable is usually separated with the Fourier transform first unless it has to be dealt with at different spatial points. </a:t>
            </a:r>
          </a:p>
        </p:txBody>
      </p:sp>
    </p:spTree>
    <p:extLst>
      <p:ext uri="{BB962C8B-B14F-4D97-AF65-F5344CB8AC3E}">
        <p14:creationId xmlns:p14="http://schemas.microsoft.com/office/powerpoint/2010/main" val="101729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For example, the difference equations for the one-dimensional Poisson equation obtained in the preceding section can be cast into such a form.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24" t="36458" r="46706" b="41917"/>
          <a:stretch/>
        </p:blipFill>
        <p:spPr bwMode="auto">
          <a:xfrm>
            <a:off x="1979712" y="3284984"/>
            <a:ext cx="4650517" cy="321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444208" y="4653136"/>
            <a:ext cx="2483768" cy="2031325"/>
          </a:xfrm>
          <a:prstGeom prst="rect">
            <a:avLst/>
          </a:prstGeom>
        </p:spPr>
        <p:txBody>
          <a:bodyPr wrap="square">
            <a:spAutoFit/>
          </a:bodyPr>
          <a:lstStyle/>
          <a:p>
            <a:r>
              <a:rPr lang="en-US" dirty="0"/>
              <a:t>This matrix representation of the difference equation resulting from the discretization</a:t>
            </a:r>
          </a:p>
          <a:p>
            <a:r>
              <a:rPr lang="en-US" dirty="0"/>
              <a:t>of a differential equation is very general.</a:t>
            </a:r>
          </a:p>
        </p:txBody>
      </p:sp>
    </p:spTree>
    <p:extLst>
      <p:ext uri="{BB962C8B-B14F-4D97-AF65-F5344CB8AC3E}">
        <p14:creationId xmlns:p14="http://schemas.microsoft.com/office/powerpoint/2010/main" val="38341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3184" y="19492"/>
            <a:ext cx="8229600" cy="4525963"/>
          </a:xfrm>
        </p:spPr>
        <p:txBody>
          <a:bodyPr>
            <a:normAutofit/>
          </a:bodyPr>
          <a:lstStyle/>
          <a:p>
            <a:r>
              <a:rPr lang="en-US" altLang="zh-CN" dirty="0"/>
              <a:t>Example: </a:t>
            </a:r>
            <a:r>
              <a:rPr lang="en-US" dirty="0"/>
              <a:t>a person is sitting at the middle of a long bench supported at both ends. </a:t>
            </a:r>
          </a:p>
          <a:p>
            <a:pPr lvl="1"/>
            <a:r>
              <a:rPr lang="en-US" dirty="0"/>
              <a:t>Assume that the length of the bench is </a:t>
            </a:r>
            <a:r>
              <a:rPr lang="en-US" i="1" dirty="0"/>
              <a:t>L</a:t>
            </a:r>
            <a:r>
              <a:rPr lang="en-US" dirty="0"/>
              <a:t>. </a:t>
            </a:r>
          </a:p>
          <a:p>
            <a:pPr lvl="1"/>
            <a:r>
              <a:rPr lang="en-US" dirty="0"/>
              <a:t>If we want to know the displacement of the bench at every point, we can establish the equation for the curvature at different locations from Newton’s equation for each tiny slice of the bench.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64" t="36458" r="50897" b="56875"/>
          <a:stretch/>
        </p:blipFill>
        <p:spPr bwMode="auto">
          <a:xfrm>
            <a:off x="0" y="3572591"/>
            <a:ext cx="3816424" cy="145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283968" y="3429000"/>
            <a:ext cx="4572000" cy="2031325"/>
          </a:xfrm>
          <a:prstGeom prst="rect">
            <a:avLst/>
          </a:prstGeom>
        </p:spPr>
        <p:txBody>
          <a:bodyPr>
            <a:spAutoFit/>
          </a:bodyPr>
          <a:lstStyle/>
          <a:p>
            <a:r>
              <a:rPr lang="en-US" dirty="0"/>
              <a:t>where </a:t>
            </a:r>
            <a:r>
              <a:rPr lang="en-US" i="1" dirty="0"/>
              <a:t>u</a:t>
            </a:r>
            <a:r>
              <a:rPr lang="en-US" dirty="0"/>
              <a:t>(</a:t>
            </a:r>
            <a:r>
              <a:rPr lang="en-US" i="1" dirty="0"/>
              <a:t>x</a:t>
            </a:r>
            <a:r>
              <a:rPr lang="en-US" dirty="0"/>
              <a:t>) is the curvature (that is, the inverse of the effective radius of the curve</a:t>
            </a:r>
          </a:p>
          <a:p>
            <a:r>
              <a:rPr lang="en-US" dirty="0"/>
              <a:t>at </a:t>
            </a:r>
            <a:r>
              <a:rPr lang="en-US" i="1" dirty="0"/>
              <a:t>x</a:t>
            </a:r>
            <a:r>
              <a:rPr lang="en-US" dirty="0"/>
              <a:t>), </a:t>
            </a:r>
            <a:r>
              <a:rPr lang="en-US" i="1" dirty="0"/>
              <a:t>Y  </a:t>
            </a:r>
            <a:r>
              <a:rPr lang="en-US" dirty="0"/>
              <a:t>is Young’s modulus of the bench, </a:t>
            </a:r>
            <a:r>
              <a:rPr lang="en-US" i="1" dirty="0"/>
              <a:t>I </a:t>
            </a:r>
            <a:r>
              <a:rPr lang="en-US" dirty="0"/>
              <a:t>= </a:t>
            </a:r>
            <a:r>
              <a:rPr lang="en-US" i="1" dirty="0"/>
              <a:t>t</a:t>
            </a:r>
            <a:r>
              <a:rPr lang="en-US" baseline="30000" dirty="0"/>
              <a:t>3</a:t>
            </a:r>
            <a:r>
              <a:rPr lang="en-US" dirty="0"/>
              <a:t> </a:t>
            </a:r>
            <a:r>
              <a:rPr lang="en-US" i="1" dirty="0"/>
              <a:t>w/</a:t>
            </a:r>
            <a:r>
              <a:rPr lang="en-US" dirty="0"/>
              <a:t>3 is a geometric constant, with</a:t>
            </a:r>
          </a:p>
          <a:p>
            <a:r>
              <a:rPr lang="en-US" i="1" dirty="0"/>
              <a:t>t </a:t>
            </a:r>
            <a:r>
              <a:rPr lang="en-US" dirty="0"/>
              <a:t>being the thickness and </a:t>
            </a:r>
            <a:r>
              <a:rPr lang="en-US" i="1" dirty="0"/>
              <a:t>w </a:t>
            </a:r>
            <a:r>
              <a:rPr lang="en-US" dirty="0"/>
              <a:t>the width of the bench, and </a:t>
            </a:r>
            <a:r>
              <a:rPr lang="en-US" i="1" dirty="0"/>
              <a:t>f </a:t>
            </a:r>
            <a:r>
              <a:rPr lang="en-US" dirty="0"/>
              <a:t>(</a:t>
            </a:r>
            <a:r>
              <a:rPr lang="en-US" i="1" dirty="0"/>
              <a:t>x</a:t>
            </a:r>
            <a:r>
              <a:rPr lang="en-US" dirty="0"/>
              <a:t>) is the force density</a:t>
            </a:r>
          </a:p>
          <a:p>
            <a:r>
              <a:rPr lang="en-US" dirty="0"/>
              <a:t>on the bench.</a:t>
            </a:r>
          </a:p>
        </p:txBody>
      </p:sp>
      <p:sp>
        <p:nvSpPr>
          <p:cNvPr id="5" name="矩形 4"/>
          <p:cNvSpPr/>
          <p:nvPr/>
        </p:nvSpPr>
        <p:spPr>
          <a:xfrm>
            <a:off x="1858705" y="5507479"/>
            <a:ext cx="4572000" cy="923330"/>
          </a:xfrm>
          <a:prstGeom prst="rect">
            <a:avLst/>
          </a:prstGeom>
        </p:spPr>
        <p:txBody>
          <a:bodyPr>
            <a:spAutoFit/>
          </a:bodyPr>
          <a:lstStyle/>
          <a:p>
            <a:r>
              <a:rPr lang="en-US" dirty="0"/>
              <a:t>Because both ends are fixed, the curvatures there are taken to be</a:t>
            </a:r>
          </a:p>
          <a:p>
            <a:r>
              <a:rPr lang="nl-NL" dirty="0"/>
              <a:t>zero: that is, </a:t>
            </a:r>
            <a:r>
              <a:rPr lang="nl-NL" i="1" dirty="0"/>
              <a:t>u</a:t>
            </a:r>
            <a:r>
              <a:rPr lang="nl-NL" dirty="0"/>
              <a:t>(0) = </a:t>
            </a:r>
            <a:r>
              <a:rPr lang="nl-NL" i="1" dirty="0"/>
              <a:t>u</a:t>
            </a:r>
            <a:r>
              <a:rPr lang="nl-NL" dirty="0"/>
              <a:t>(</a:t>
            </a:r>
            <a:r>
              <a:rPr lang="nl-NL" i="1" dirty="0"/>
              <a:t>L</a:t>
            </a:r>
            <a:r>
              <a:rPr lang="nl-NL" dirty="0"/>
              <a:t>) = 0.</a:t>
            </a:r>
            <a:endParaRPr lang="en-US" dirty="0"/>
          </a:p>
        </p:txBody>
      </p:sp>
    </p:spTree>
    <p:extLst>
      <p:ext uri="{BB962C8B-B14F-4D97-AF65-F5344CB8AC3E}">
        <p14:creationId xmlns:p14="http://schemas.microsoft.com/office/powerpoint/2010/main" val="202586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1226"/>
            <a:ext cx="8229600" cy="4525963"/>
          </a:xfrm>
        </p:spPr>
        <p:txBody>
          <a:bodyPr/>
          <a:lstStyle/>
          <a:p>
            <a:r>
              <a:rPr lang="en-US" dirty="0"/>
              <a:t>If we discretize the equation with evenly spaced intervals, that is, </a:t>
            </a:r>
            <a:r>
              <a:rPr lang="en-US" i="1" dirty="0"/>
              <a:t>x</a:t>
            </a:r>
            <a:r>
              <a:rPr lang="en-US" baseline="-25000" dirty="0"/>
              <a:t>0</a:t>
            </a:r>
            <a:r>
              <a:rPr lang="en-US" dirty="0"/>
              <a:t> = 0</a:t>
            </a:r>
            <a:r>
              <a:rPr lang="en-US" i="1" dirty="0"/>
              <a:t>, x</a:t>
            </a:r>
            <a:r>
              <a:rPr lang="en-US" baseline="-25000" dirty="0"/>
              <a:t>1</a:t>
            </a:r>
            <a:r>
              <a:rPr lang="en-US" dirty="0"/>
              <a:t> = </a:t>
            </a:r>
            <a:r>
              <a:rPr lang="en-US" i="1" dirty="0"/>
              <a:t>h, . . . , x</a:t>
            </a:r>
            <a:r>
              <a:rPr lang="en-US" i="1" baseline="-25000" dirty="0"/>
              <a:t>n</a:t>
            </a:r>
            <a:r>
              <a:rPr lang="en-US" baseline="-25000" dirty="0"/>
              <a:t>+1</a:t>
            </a:r>
            <a:r>
              <a:rPr lang="en-US" dirty="0"/>
              <a:t> = </a:t>
            </a:r>
            <a:r>
              <a:rPr lang="en-US" i="1" dirty="0"/>
              <a:t>L</a:t>
            </a:r>
            <a:r>
              <a:rPr lang="en-US" dirty="0"/>
              <a:t>, via the three-point formula for the second-order derivative, we have</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03" t="50000" r="44953" b="28427"/>
          <a:stretch/>
        </p:blipFill>
        <p:spPr bwMode="auto">
          <a:xfrm>
            <a:off x="467544" y="2060848"/>
            <a:ext cx="8104514" cy="338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475656" y="5386802"/>
            <a:ext cx="4572000" cy="1477328"/>
          </a:xfrm>
          <a:prstGeom prst="rect">
            <a:avLst/>
          </a:prstGeom>
        </p:spPr>
        <p:txBody>
          <a:bodyPr>
            <a:spAutoFit/>
          </a:bodyPr>
          <a:lstStyle/>
          <a:p>
            <a:r>
              <a:rPr lang="en-US" dirty="0"/>
              <a:t>with </a:t>
            </a:r>
            <a:r>
              <a:rPr lang="en-US" i="1" dirty="0"/>
              <a:t>u</a:t>
            </a:r>
            <a:r>
              <a:rPr lang="en-US" baseline="-25000" dirty="0"/>
              <a:t>0</a:t>
            </a:r>
            <a:r>
              <a:rPr lang="en-US" dirty="0"/>
              <a:t> = </a:t>
            </a:r>
            <a:r>
              <a:rPr lang="en-US" i="1" dirty="0"/>
              <a:t>u</a:t>
            </a:r>
            <a:r>
              <a:rPr lang="en-US" i="1" baseline="-25000" dirty="0"/>
              <a:t>n</a:t>
            </a:r>
            <a:r>
              <a:rPr lang="en-US" baseline="-25000" dirty="0"/>
              <a:t>+1</a:t>
            </a:r>
            <a:r>
              <a:rPr lang="en-US" dirty="0"/>
              <a:t> = 0, as required by the boundary condition, and </a:t>
            </a:r>
            <a:r>
              <a:rPr lang="en-US" i="1" dirty="0"/>
              <a:t>bi </a:t>
            </a:r>
            <a:r>
              <a:rPr lang="en-US" dirty="0"/>
              <a:t>= </a:t>
            </a:r>
            <a:r>
              <a:rPr lang="en-US" i="1" dirty="0"/>
              <a:t>h</a:t>
            </a:r>
            <a:r>
              <a:rPr lang="en-US" baseline="30000" dirty="0"/>
              <a:t>2</a:t>
            </a:r>
            <a:r>
              <a:rPr lang="en-US" dirty="0"/>
              <a:t> </a:t>
            </a:r>
            <a:r>
              <a:rPr lang="en-US" i="1" dirty="0"/>
              <a:t>fi /YI </a:t>
            </a:r>
            <a:r>
              <a:rPr lang="en-US" dirty="0"/>
              <a:t>.</a:t>
            </a:r>
          </a:p>
          <a:p>
            <a:r>
              <a:rPr lang="en-US" dirty="0"/>
              <a:t>We can easily solve the problem with the Gaussian elimination scheme or the</a:t>
            </a:r>
          </a:p>
          <a:p>
            <a:r>
              <a:rPr lang="en-US" dirty="0"/>
              <a:t>LU decomposition scheme</a:t>
            </a:r>
          </a:p>
        </p:txBody>
      </p:sp>
    </p:spTree>
    <p:extLst>
      <p:ext uri="{BB962C8B-B14F-4D97-AF65-F5344CB8AC3E}">
        <p14:creationId xmlns:p14="http://schemas.microsoft.com/office/powerpoint/2010/main" val="2920808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i="1" dirty="0" err="1"/>
              <a:t>ei</a:t>
            </a:r>
            <a:r>
              <a:rPr lang="en-US" i="1" dirty="0"/>
              <a:t> </a:t>
            </a:r>
            <a:r>
              <a:rPr lang="en-US" dirty="0"/>
              <a:t>= </a:t>
            </a:r>
            <a:r>
              <a:rPr lang="en-US" i="1" dirty="0"/>
              <a:t>ci </a:t>
            </a:r>
            <a:r>
              <a:rPr lang="en-US" dirty="0"/>
              <a:t>= 1 and </a:t>
            </a:r>
            <a:r>
              <a:rPr lang="en-US" i="1" dirty="0"/>
              <a:t>di </a:t>
            </a:r>
            <a:r>
              <a:rPr lang="en-US" dirty="0"/>
              <a:t>= −2. Assume that the force distribution on the bench is given by</a:t>
            </a:r>
          </a:p>
          <a:p>
            <a:endParaRPr lang="en-US" dirty="0"/>
          </a:p>
          <a:p>
            <a:endParaRPr lang="en-US" dirty="0"/>
          </a:p>
          <a:p>
            <a:endParaRPr lang="en-US" dirty="0"/>
          </a:p>
          <a:p>
            <a:r>
              <a:rPr lang="en-US" dirty="0"/>
              <a:t>with </a:t>
            </a:r>
            <a:r>
              <a:rPr lang="en-US" i="1" dirty="0"/>
              <a:t>f</a:t>
            </a:r>
            <a:r>
              <a:rPr lang="en-US" dirty="0"/>
              <a:t>0 = 200 N/m and </a:t>
            </a:r>
            <a:r>
              <a:rPr lang="en-US" i="1" dirty="0"/>
              <a:t>x</a:t>
            </a:r>
            <a:r>
              <a:rPr lang="en-US" dirty="0"/>
              <a:t>0 = 0</a:t>
            </a:r>
            <a:r>
              <a:rPr lang="en-US" i="1" dirty="0"/>
              <a:t>.</a:t>
            </a:r>
            <a:r>
              <a:rPr lang="en-US" dirty="0"/>
              <a:t>25 m, and that the bench has a length of 3.0 m,</a:t>
            </a:r>
          </a:p>
          <a:p>
            <a:r>
              <a:rPr lang="en-US" dirty="0"/>
              <a:t>a width of 0.20 m, a thickness of 0.030 m, a linear density of </a:t>
            </a:r>
            <a:r>
              <a:rPr lang="en-US" i="1" dirty="0"/>
              <a:t>ρ </a:t>
            </a:r>
            <a:r>
              <a:rPr lang="en-US" dirty="0"/>
              <a:t>= 3</a:t>
            </a:r>
            <a:r>
              <a:rPr lang="en-US" i="1" dirty="0"/>
              <a:t>.</a:t>
            </a:r>
            <a:r>
              <a:rPr lang="en-US" dirty="0"/>
              <a:t>0 kg/m, and</a:t>
            </a:r>
          </a:p>
          <a:p>
            <a:r>
              <a:rPr lang="en-US" dirty="0"/>
              <a:t>a Young’s modulus of 1</a:t>
            </a:r>
            <a:r>
              <a:rPr lang="en-US" i="1" dirty="0"/>
              <a:t>.</a:t>
            </a:r>
            <a:r>
              <a:rPr lang="en-US" dirty="0"/>
              <a:t>0 × 10</a:t>
            </a:r>
            <a:r>
              <a:rPr lang="en-US" baseline="30000" dirty="0"/>
              <a:t>9</a:t>
            </a:r>
            <a:r>
              <a:rPr lang="en-US" dirty="0"/>
              <a:t> N/m2. Here </a:t>
            </a:r>
            <a:r>
              <a:rPr lang="en-US" i="1" dirty="0"/>
              <a:t>g </a:t>
            </a:r>
            <a:r>
              <a:rPr lang="en-US" dirty="0"/>
              <a:t>= 9</a:t>
            </a:r>
            <a:r>
              <a:rPr lang="en-US" i="1" dirty="0"/>
              <a:t>.</a:t>
            </a:r>
            <a:r>
              <a:rPr lang="en-US" dirty="0"/>
              <a:t>80 m/s</a:t>
            </a:r>
            <a:r>
              <a:rPr lang="en-US" baseline="30000" dirty="0"/>
              <a:t>2</a:t>
            </a:r>
            <a:r>
              <a:rPr lang="en-US" dirty="0"/>
              <a:t> is the magnitude of the gravitational acceleration</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401" t="51458" r="29722" b="42083"/>
          <a:stretch/>
        </p:blipFill>
        <p:spPr bwMode="auto">
          <a:xfrm>
            <a:off x="208989" y="2348880"/>
            <a:ext cx="8964488" cy="116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9632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477"/>
            <a:ext cx="4572000" cy="6740307"/>
          </a:xfrm>
          <a:prstGeom prst="rect">
            <a:avLst/>
          </a:prstGeom>
        </p:spPr>
        <p:txBody>
          <a:bodyPr>
            <a:spAutoFit/>
          </a:bodyPr>
          <a:lstStyle/>
          <a:p>
            <a:r>
              <a:rPr lang="en-US" b="1" dirty="0"/>
              <a:t>// A program to solve the problem of a person sitting</a:t>
            </a:r>
          </a:p>
          <a:p>
            <a:r>
              <a:rPr lang="en-US" b="1" dirty="0"/>
              <a:t>// on a bench as described in the text.</a:t>
            </a:r>
          </a:p>
          <a:p>
            <a:r>
              <a:rPr lang="en-US" b="1" dirty="0"/>
              <a:t>import </a:t>
            </a:r>
            <a:r>
              <a:rPr lang="en-US" b="1" dirty="0" err="1"/>
              <a:t>java.lang</a:t>
            </a:r>
            <a:r>
              <a:rPr lang="en-US" b="1" dirty="0"/>
              <a:t>.*;</a:t>
            </a:r>
          </a:p>
          <a:p>
            <a:r>
              <a:rPr lang="en-US" b="1" dirty="0"/>
              <a:t>public class Bench {</a:t>
            </a:r>
          </a:p>
          <a:p>
            <a:r>
              <a:rPr lang="en-US" b="1" dirty="0"/>
              <a:t>final static </a:t>
            </a:r>
            <a:r>
              <a:rPr lang="en-US" b="1" dirty="0" err="1"/>
              <a:t>int</a:t>
            </a:r>
            <a:r>
              <a:rPr lang="en-US" b="1" dirty="0"/>
              <a:t> n = 99, m = 2;</a:t>
            </a:r>
          </a:p>
          <a:p>
            <a:r>
              <a:rPr lang="en-US" b="1" dirty="0"/>
              <a:t>public static void main(String </a:t>
            </a:r>
            <a:r>
              <a:rPr lang="en-US" b="1" dirty="0" err="1"/>
              <a:t>argv</a:t>
            </a:r>
            <a:r>
              <a:rPr lang="en-US" b="1" dirty="0"/>
              <a:t>[]) {</a:t>
            </a:r>
          </a:p>
          <a:p>
            <a:r>
              <a:rPr lang="en-US" b="1" dirty="0"/>
              <a:t>double d[] = new double[n];</a:t>
            </a:r>
          </a:p>
          <a:p>
            <a:r>
              <a:rPr lang="en-US" b="1" dirty="0"/>
              <a:t>double b[] = new double[n];</a:t>
            </a:r>
          </a:p>
          <a:p>
            <a:r>
              <a:rPr lang="en-US" b="1" dirty="0"/>
              <a:t>double c[] = new double[n];</a:t>
            </a:r>
          </a:p>
          <a:p>
            <a:r>
              <a:rPr lang="pt-BR" b="1" dirty="0"/>
              <a:t>double l = 3, l2 = l/2, h = l/(n+1), h2 = h*h;</a:t>
            </a:r>
          </a:p>
          <a:p>
            <a:r>
              <a:rPr lang="fr-FR" b="1" dirty="0"/>
              <a:t>double x0 = 0.25, x2 = x0*x0, e0 = 1/</a:t>
            </a:r>
            <a:r>
              <a:rPr lang="fr-FR" b="1" dirty="0" err="1"/>
              <a:t>Math.E</a:t>
            </a:r>
            <a:r>
              <a:rPr lang="fr-FR" b="1" dirty="0"/>
              <a:t>;</a:t>
            </a:r>
          </a:p>
          <a:p>
            <a:r>
              <a:rPr lang="en-US" b="1" dirty="0"/>
              <a:t>double rho = 3, g = 9.8, f0 = 200;</a:t>
            </a:r>
          </a:p>
          <a:p>
            <a:r>
              <a:rPr lang="en-US" b="1" dirty="0"/>
              <a:t>double y = 1e9*</a:t>
            </a:r>
            <a:r>
              <a:rPr lang="en-US" b="1" dirty="0" err="1"/>
              <a:t>Math.pow</a:t>
            </a:r>
            <a:r>
              <a:rPr lang="en-US" b="1" dirty="0"/>
              <a:t>(0.03,3)*0.2/3;</a:t>
            </a:r>
          </a:p>
          <a:p>
            <a:r>
              <a:rPr lang="en-US" b="1" dirty="0"/>
              <a:t>// Evaluate the coefficient matrix elements</a:t>
            </a:r>
          </a:p>
          <a:p>
            <a:r>
              <a:rPr lang="nn-NO" b="1" dirty="0"/>
              <a:t>for (int i=0; i&lt;n; ++i) {</a:t>
            </a:r>
          </a:p>
          <a:p>
            <a:r>
              <a:rPr lang="en-US" b="1" dirty="0"/>
              <a:t>d[</a:t>
            </a:r>
            <a:r>
              <a:rPr lang="en-US" b="1" dirty="0" err="1"/>
              <a:t>i</a:t>
            </a:r>
            <a:r>
              <a:rPr lang="en-US" b="1" dirty="0"/>
              <a:t>] = -2;</a:t>
            </a:r>
          </a:p>
          <a:p>
            <a:r>
              <a:rPr lang="en-US" b="1" dirty="0"/>
              <a:t>c[</a:t>
            </a:r>
            <a:r>
              <a:rPr lang="en-US" b="1" dirty="0" err="1"/>
              <a:t>i</a:t>
            </a:r>
            <a:r>
              <a:rPr lang="en-US" b="1" dirty="0"/>
              <a:t>] = 1;</a:t>
            </a:r>
          </a:p>
          <a:p>
            <a:r>
              <a:rPr lang="en-US" b="1" dirty="0"/>
              <a:t>b[</a:t>
            </a:r>
            <a:r>
              <a:rPr lang="en-US" b="1" dirty="0" err="1"/>
              <a:t>i</a:t>
            </a:r>
            <a:r>
              <a:rPr lang="en-US" b="1" dirty="0"/>
              <a:t>] = -rho*g;</a:t>
            </a:r>
          </a:p>
          <a:p>
            <a:r>
              <a:rPr lang="en-US" b="1" dirty="0"/>
              <a:t>double x = h*(i+1)-l2;</a:t>
            </a:r>
          </a:p>
          <a:p>
            <a:r>
              <a:rPr lang="en-US" b="1" dirty="0"/>
              <a:t>if (</a:t>
            </a:r>
            <a:r>
              <a:rPr lang="en-US" b="1" dirty="0" err="1"/>
              <a:t>Math.abs</a:t>
            </a:r>
            <a:r>
              <a:rPr lang="en-US" b="1" dirty="0"/>
              <a:t>(x) &lt; x0)</a:t>
            </a:r>
          </a:p>
          <a:p>
            <a:r>
              <a:rPr lang="pt-BR" b="1" dirty="0"/>
              <a:t>b[i] -= f0*(Math.exp(-x*x/x2)-e0);</a:t>
            </a:r>
          </a:p>
          <a:p>
            <a:r>
              <a:rPr lang="en-US" b="1" dirty="0"/>
              <a:t>b[</a:t>
            </a:r>
            <a:r>
              <a:rPr lang="en-US" b="1" dirty="0" err="1"/>
              <a:t>i</a:t>
            </a:r>
            <a:r>
              <a:rPr lang="en-US" b="1" dirty="0"/>
              <a:t>] *= h2/y;</a:t>
            </a:r>
          </a:p>
          <a:p>
            <a:r>
              <a:rPr lang="en-US" b="1" dirty="0"/>
              <a:t>}</a:t>
            </a:r>
            <a:endParaRPr lang="en-US" dirty="0"/>
          </a:p>
        </p:txBody>
      </p:sp>
      <p:sp>
        <p:nvSpPr>
          <p:cNvPr id="5" name="矩形 4"/>
          <p:cNvSpPr/>
          <p:nvPr/>
        </p:nvSpPr>
        <p:spPr>
          <a:xfrm>
            <a:off x="4559882" y="764704"/>
            <a:ext cx="4572000" cy="4801314"/>
          </a:xfrm>
          <a:prstGeom prst="rect">
            <a:avLst/>
          </a:prstGeom>
        </p:spPr>
        <p:txBody>
          <a:bodyPr>
            <a:spAutoFit/>
          </a:bodyPr>
          <a:lstStyle/>
          <a:p>
            <a:r>
              <a:rPr lang="en-US" b="1" dirty="0"/>
              <a:t>// Obtain the solution of the </a:t>
            </a:r>
            <a:r>
              <a:rPr lang="en-US" b="1" dirty="0" err="1"/>
              <a:t>curverture</a:t>
            </a:r>
            <a:r>
              <a:rPr lang="en-US" b="1" dirty="0"/>
              <a:t> of the bench</a:t>
            </a:r>
          </a:p>
          <a:p>
            <a:r>
              <a:rPr lang="en-US" b="1" dirty="0"/>
              <a:t>double u[] = </a:t>
            </a:r>
            <a:r>
              <a:rPr lang="en-US" b="1" dirty="0" err="1"/>
              <a:t>tridiagonalLinearEq</a:t>
            </a:r>
            <a:r>
              <a:rPr lang="en-US" b="1" dirty="0"/>
              <a:t>(d, c, c, b);</a:t>
            </a:r>
          </a:p>
          <a:p>
            <a:r>
              <a:rPr lang="en-US" b="1" dirty="0"/>
              <a:t>// Output the result in every m time steps</a:t>
            </a:r>
          </a:p>
          <a:p>
            <a:r>
              <a:rPr lang="en-US" b="1" dirty="0"/>
              <a:t>double x = h;</a:t>
            </a:r>
          </a:p>
          <a:p>
            <a:r>
              <a:rPr lang="en-US" b="1" dirty="0"/>
              <a:t>double </a:t>
            </a:r>
            <a:r>
              <a:rPr lang="en-US" b="1" dirty="0" err="1"/>
              <a:t>mh</a:t>
            </a:r>
            <a:r>
              <a:rPr lang="en-US" b="1" dirty="0"/>
              <a:t> = m*h;</a:t>
            </a:r>
          </a:p>
          <a:p>
            <a:r>
              <a:rPr lang="nn-NO" b="1" dirty="0"/>
              <a:t>for (int i=0; i&lt;n; i+=m) {</a:t>
            </a:r>
          </a:p>
          <a:p>
            <a:r>
              <a:rPr lang="en-US" b="1" dirty="0" err="1"/>
              <a:t>System.out.println</a:t>
            </a:r>
            <a:r>
              <a:rPr lang="en-US" b="1" dirty="0"/>
              <a:t>(x + " " + 100*u[</a:t>
            </a:r>
            <a:r>
              <a:rPr lang="en-US" b="1" dirty="0" err="1"/>
              <a:t>i</a:t>
            </a:r>
            <a:r>
              <a:rPr lang="en-US" b="1" dirty="0"/>
              <a:t>]);</a:t>
            </a:r>
          </a:p>
          <a:p>
            <a:r>
              <a:rPr lang="en-US" b="1" dirty="0"/>
              <a:t>x += </a:t>
            </a:r>
            <a:r>
              <a:rPr lang="en-US" b="1" dirty="0" err="1"/>
              <a:t>mh</a:t>
            </a:r>
            <a:r>
              <a:rPr lang="en-US" b="1" dirty="0"/>
              <a:t>;</a:t>
            </a:r>
          </a:p>
          <a:p>
            <a:r>
              <a:rPr lang="en-US" b="1" dirty="0"/>
              <a:t>}</a:t>
            </a:r>
          </a:p>
          <a:p>
            <a:r>
              <a:rPr lang="en-US" b="1" dirty="0"/>
              <a:t>}</a:t>
            </a:r>
          </a:p>
          <a:p>
            <a:r>
              <a:rPr lang="en-US" b="1" dirty="0"/>
              <a:t>// Method to solve the </a:t>
            </a:r>
            <a:r>
              <a:rPr lang="en-US" b="1" dirty="0" err="1"/>
              <a:t>tridiagonal</a:t>
            </a:r>
            <a:r>
              <a:rPr lang="en-US" b="1" dirty="0"/>
              <a:t> linear equation set.</a:t>
            </a:r>
          </a:p>
          <a:p>
            <a:r>
              <a:rPr lang="en-US" b="1" dirty="0"/>
              <a:t>public static double[] </a:t>
            </a:r>
            <a:r>
              <a:rPr lang="en-US" b="1" dirty="0" err="1"/>
              <a:t>tridiagonalLinearEq</a:t>
            </a:r>
            <a:r>
              <a:rPr lang="en-US" b="1" dirty="0"/>
              <a:t>(double d[],</a:t>
            </a:r>
          </a:p>
          <a:p>
            <a:r>
              <a:rPr lang="fr-FR" b="1" dirty="0"/>
              <a:t>double e[], double c[], double b[]) {...}</a:t>
            </a:r>
          </a:p>
          <a:p>
            <a:r>
              <a:rPr lang="en-US" b="1" dirty="0"/>
              <a:t>}</a:t>
            </a:r>
            <a:endParaRPr lang="en-US" dirty="0"/>
          </a:p>
        </p:txBody>
      </p:sp>
    </p:spTree>
    <p:extLst>
      <p:ext uri="{BB962C8B-B14F-4D97-AF65-F5344CB8AC3E}">
        <p14:creationId xmlns:p14="http://schemas.microsoft.com/office/powerpoint/2010/main" val="56704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467544" y="1484784"/>
            <a:ext cx="8229600" cy="4525963"/>
          </a:xfrm>
        </p:spPr>
        <p:txBody>
          <a:bodyPr>
            <a:normAutofit/>
          </a:bodyPr>
          <a:lstStyle/>
          <a:p>
            <a:r>
              <a:rPr lang="en-US" dirty="0"/>
              <a:t>The essence : </a:t>
            </a:r>
          </a:p>
          <a:p>
            <a:pPr lvl="1"/>
            <a:r>
              <a:rPr lang="en-US" dirty="0"/>
              <a:t>discretization of the continuous variables,</a:t>
            </a:r>
          </a:p>
          <a:p>
            <a:pPr lvl="1"/>
            <a:r>
              <a:rPr lang="en-US" dirty="0"/>
              <a:t>the spatial coordinates and time.</a:t>
            </a:r>
          </a:p>
          <a:p>
            <a:r>
              <a:rPr lang="en-US" dirty="0"/>
              <a:t>Rectangular coordinate system</a:t>
            </a:r>
            <a:r>
              <a:rPr lang="zh-CN" altLang="en-US" dirty="0"/>
              <a:t> </a:t>
            </a:r>
            <a:r>
              <a:rPr lang="en-US" altLang="zh-CN" dirty="0"/>
              <a:t>:</a:t>
            </a:r>
          </a:p>
          <a:p>
            <a:pPr lvl="1"/>
            <a:r>
              <a:rPr lang="en-US" dirty="0"/>
              <a:t>discretize </a:t>
            </a:r>
            <a:r>
              <a:rPr lang="en-US" i="1" dirty="0"/>
              <a:t>∂ A</a:t>
            </a:r>
            <a:r>
              <a:rPr lang="en-US" dirty="0"/>
              <a:t>(</a:t>
            </a:r>
            <a:r>
              <a:rPr lang="en-US" b="1" dirty="0"/>
              <a:t>r</a:t>
            </a:r>
            <a:r>
              <a:rPr lang="en-US" i="1" dirty="0"/>
              <a:t>, t</a:t>
            </a:r>
            <a:r>
              <a:rPr lang="en-US" dirty="0"/>
              <a:t>)</a:t>
            </a:r>
            <a:r>
              <a:rPr lang="en-US" i="1" dirty="0"/>
              <a:t>/∂</a:t>
            </a:r>
            <a:r>
              <a:rPr lang="en-US" i="1" dirty="0" err="1"/>
              <a:t>r</a:t>
            </a:r>
            <a:r>
              <a:rPr lang="en-US" sz="400" i="1" dirty="0" err="1"/>
              <a:t>i</a:t>
            </a:r>
            <a:r>
              <a:rPr lang="en-US" sz="400" i="1" dirty="0"/>
              <a:t> </a:t>
            </a:r>
            <a:r>
              <a:rPr lang="en-US" dirty="0"/>
              <a:t>,</a:t>
            </a:r>
          </a:p>
          <a:p>
            <a:pPr lvl="1"/>
            <a:r>
              <a:rPr lang="en-US" i="1" dirty="0"/>
              <a:t>∂</a:t>
            </a:r>
            <a:r>
              <a:rPr lang="en-US" i="1" baseline="30000" dirty="0"/>
              <a:t>2</a:t>
            </a:r>
            <a:r>
              <a:rPr lang="en-US" i="1" dirty="0"/>
              <a:t>A</a:t>
            </a:r>
            <a:r>
              <a:rPr lang="en-US" dirty="0"/>
              <a:t>(</a:t>
            </a:r>
            <a:r>
              <a:rPr lang="en-US" b="1" dirty="0"/>
              <a:t>r</a:t>
            </a:r>
            <a:r>
              <a:rPr lang="en-US" i="1" dirty="0"/>
              <a:t>, t</a:t>
            </a:r>
            <a:r>
              <a:rPr lang="en-US" dirty="0"/>
              <a:t>)</a:t>
            </a:r>
            <a:r>
              <a:rPr lang="en-US" i="1" dirty="0"/>
              <a:t>/∂</a:t>
            </a:r>
            <a:r>
              <a:rPr lang="en-US" i="1" dirty="0" err="1"/>
              <a:t>r</a:t>
            </a:r>
            <a:r>
              <a:rPr lang="en-US" sz="1600" i="1" dirty="0" err="1"/>
              <a:t>i</a:t>
            </a:r>
            <a:r>
              <a:rPr lang="en-US" sz="1600" i="1" dirty="0"/>
              <a:t> </a:t>
            </a:r>
            <a:r>
              <a:rPr lang="en-US" i="1" dirty="0"/>
              <a:t>∂</a:t>
            </a:r>
            <a:r>
              <a:rPr lang="en-US" i="1" dirty="0" err="1"/>
              <a:t>r</a:t>
            </a:r>
            <a:r>
              <a:rPr lang="en-US" sz="1600" i="1" dirty="0" err="1"/>
              <a:t>j</a:t>
            </a:r>
            <a:r>
              <a:rPr lang="en-US" sz="400" i="1" dirty="0"/>
              <a:t> </a:t>
            </a:r>
            <a:r>
              <a:rPr lang="en-US" dirty="0"/>
              <a:t>, </a:t>
            </a:r>
            <a:r>
              <a:rPr lang="en-US" i="1" dirty="0"/>
              <a:t>∂ A</a:t>
            </a:r>
            <a:r>
              <a:rPr lang="en-US" dirty="0"/>
              <a:t>(</a:t>
            </a:r>
            <a:r>
              <a:rPr lang="en-US" b="1" dirty="0"/>
              <a:t>r</a:t>
            </a:r>
            <a:r>
              <a:rPr lang="en-US" i="1" dirty="0"/>
              <a:t>, t</a:t>
            </a:r>
            <a:r>
              <a:rPr lang="en-US" dirty="0"/>
              <a:t>)</a:t>
            </a:r>
            <a:r>
              <a:rPr lang="en-US" i="1" dirty="0"/>
              <a:t>/∂t</a:t>
            </a:r>
            <a:r>
              <a:rPr lang="en-US" dirty="0"/>
              <a:t>, and </a:t>
            </a:r>
            <a:r>
              <a:rPr lang="en-US" i="1" dirty="0"/>
              <a:t>∂</a:t>
            </a:r>
            <a:r>
              <a:rPr lang="en-US" i="1" baseline="30000" dirty="0"/>
              <a:t>2</a:t>
            </a:r>
            <a:r>
              <a:rPr lang="en-US" i="1" dirty="0"/>
              <a:t>A</a:t>
            </a:r>
            <a:r>
              <a:rPr lang="en-US" dirty="0"/>
              <a:t>(</a:t>
            </a:r>
            <a:r>
              <a:rPr lang="en-US" b="1" dirty="0"/>
              <a:t>r</a:t>
            </a:r>
            <a:r>
              <a:rPr lang="en-US" i="1" dirty="0"/>
              <a:t>, t</a:t>
            </a:r>
            <a:r>
              <a:rPr lang="en-US" dirty="0"/>
              <a:t>)</a:t>
            </a:r>
            <a:r>
              <a:rPr lang="en-US" i="1" dirty="0"/>
              <a:t>/∂</a:t>
            </a:r>
            <a:r>
              <a:rPr lang="en-US" i="1" baseline="30000" dirty="0"/>
              <a:t>2</a:t>
            </a:r>
            <a:r>
              <a:rPr lang="en-US" i="1" dirty="0"/>
              <a:t>t</a:t>
            </a:r>
            <a:r>
              <a:rPr lang="en-US" dirty="0"/>
              <a:t>, where </a:t>
            </a:r>
            <a:r>
              <a:rPr lang="en-US" i="1" dirty="0" err="1"/>
              <a:t>r</a:t>
            </a:r>
            <a:r>
              <a:rPr lang="en-US" sz="1400" i="1" dirty="0" err="1"/>
              <a:t>i</a:t>
            </a:r>
            <a:r>
              <a:rPr lang="en-US" sz="400" i="1" dirty="0"/>
              <a:t> </a:t>
            </a:r>
            <a:r>
              <a:rPr lang="en-US" dirty="0"/>
              <a:t> or </a:t>
            </a:r>
            <a:r>
              <a:rPr lang="en-US" i="1" dirty="0" err="1"/>
              <a:t>r</a:t>
            </a:r>
            <a:r>
              <a:rPr lang="en-US" sz="1400" i="1" dirty="0" err="1"/>
              <a:t>j</a:t>
            </a:r>
            <a:r>
              <a:rPr lang="en-US" sz="300" i="1" dirty="0"/>
              <a:t>  </a:t>
            </a:r>
            <a:r>
              <a:rPr lang="en-US" dirty="0"/>
              <a:t> is either </a:t>
            </a:r>
            <a:r>
              <a:rPr lang="en-US" i="1" dirty="0"/>
              <a:t>x</a:t>
            </a:r>
            <a:r>
              <a:rPr lang="en-US" dirty="0"/>
              <a:t>, </a:t>
            </a:r>
            <a:r>
              <a:rPr lang="en-US" i="1" dirty="0"/>
              <a:t>y</a:t>
            </a:r>
            <a:r>
              <a:rPr lang="en-US" dirty="0"/>
              <a:t>, or </a:t>
            </a:r>
            <a:r>
              <a:rPr lang="en-US" i="1" dirty="0"/>
              <a:t>z</a:t>
            </a:r>
            <a:r>
              <a:rPr lang="en-US" dirty="0"/>
              <a:t>.</a:t>
            </a:r>
          </a:p>
        </p:txBody>
      </p:sp>
      <p:sp>
        <p:nvSpPr>
          <p:cNvPr id="7" name="标题 6"/>
          <p:cNvSpPr>
            <a:spLocks noGrp="1"/>
          </p:cNvSpPr>
          <p:nvPr>
            <p:ph type="title"/>
          </p:nvPr>
        </p:nvSpPr>
        <p:spPr/>
        <p:txBody>
          <a:bodyPr/>
          <a:lstStyle/>
          <a:p>
            <a:r>
              <a:rPr lang="en-US" b="1" dirty="0"/>
              <a:t>Discretization of the equation</a:t>
            </a:r>
            <a:endParaRPr lang="en-US" dirty="0"/>
          </a:p>
        </p:txBody>
      </p:sp>
    </p:spTree>
    <p:extLst>
      <p:ext uri="{BB962C8B-B14F-4D97-AF65-F5344CB8AC3E}">
        <p14:creationId xmlns:p14="http://schemas.microsoft.com/office/powerpoint/2010/main" val="214413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14" t="20208" r="26442" b="37708"/>
          <a:stretch/>
        </p:blipFill>
        <p:spPr bwMode="auto">
          <a:xfrm>
            <a:off x="611560" y="980728"/>
            <a:ext cx="789806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21944" y="5157192"/>
            <a:ext cx="8352928" cy="1200329"/>
          </a:xfrm>
          <a:prstGeom prst="rect">
            <a:avLst/>
          </a:prstGeom>
        </p:spPr>
        <p:txBody>
          <a:bodyPr wrap="square">
            <a:spAutoFit/>
          </a:bodyPr>
          <a:lstStyle/>
          <a:p>
            <a:r>
              <a:rPr lang="en-US" dirty="0"/>
              <a:t>The numerical result for the curvature of the bench calculated with the above</a:t>
            </a:r>
          </a:p>
          <a:p>
            <a:r>
              <a:rPr lang="en-US" dirty="0"/>
              <a:t>program is illustrated here. Under these realistic parameters, the bench</a:t>
            </a:r>
          </a:p>
          <a:p>
            <a:r>
              <a:rPr lang="en-US" dirty="0"/>
              <a:t>does not deviate from the original position very much. Even at the middle of the</a:t>
            </a:r>
          </a:p>
          <a:p>
            <a:r>
              <a:rPr lang="en-US" dirty="0"/>
              <a:t>bench, the effective radius for the curve is still about 30 m.</a:t>
            </a:r>
          </a:p>
        </p:txBody>
      </p:sp>
    </p:spTree>
    <p:extLst>
      <p:ext uri="{BB962C8B-B14F-4D97-AF65-F5344CB8AC3E}">
        <p14:creationId xmlns:p14="http://schemas.microsoft.com/office/powerpoint/2010/main" val="745247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When the equation is discretized into a difference equation, it becomes extremely simple with a symmetric, </a:t>
            </a:r>
            <a:r>
              <a:rPr lang="en-US" dirty="0" err="1"/>
              <a:t>tridiagonal</a:t>
            </a:r>
            <a:r>
              <a:rPr lang="en-US" dirty="0"/>
              <a:t> coefficient matrix. </a:t>
            </a:r>
          </a:p>
          <a:p>
            <a:r>
              <a:rPr lang="en-US" dirty="0"/>
              <a:t>In general, all one-dimensional problems with the same mathematical structure can be solved in the same fashion, such as the one-dimensional Poisson equation or the stationary one-dimensional diffusion equation. </a:t>
            </a:r>
          </a:p>
        </p:txBody>
      </p:sp>
    </p:spTree>
    <p:extLst>
      <p:ext uri="{BB962C8B-B14F-4D97-AF65-F5344CB8AC3E}">
        <p14:creationId xmlns:p14="http://schemas.microsoft.com/office/powerpoint/2010/main" val="417563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If we split the coefficient matrix among the coordinates correctly, we can still preserve its tridiagonal nature, at least, in each step along each coordinate direction. </a:t>
            </a:r>
          </a:p>
          <a:p>
            <a:r>
              <a:rPr lang="en-US" dirty="0"/>
              <a:t>As long as the coefficient matrix is tridiagonal, we can use the simple LU decomposition to obtain the solution of the linear equation set. </a:t>
            </a:r>
          </a:p>
          <a:p>
            <a:r>
              <a:rPr lang="en-US" dirty="0"/>
              <a:t>Sometimes we may also need to solve the linear problem with the full matrix that is no longer tridiagonal. </a:t>
            </a:r>
            <a:r>
              <a:rPr lang="en-US" altLang="zh-CN" dirty="0"/>
              <a:t>We can just apply the methods we learned in the matrix chapter to solve them</a:t>
            </a:r>
            <a:r>
              <a:rPr lang="en-US" altLang="zh-CN" dirty="0" smtClean="0"/>
              <a:t>.</a:t>
            </a:r>
          </a:p>
          <a:p>
            <a:pPr lvl="1"/>
            <a:r>
              <a:rPr lang="en-US" altLang="zh-CN" dirty="0" smtClean="0"/>
              <a:t>Such as household algorithm.</a:t>
            </a:r>
            <a:endParaRPr lang="en-US" dirty="0"/>
          </a:p>
          <a:p>
            <a:endParaRPr lang="en-US" dirty="0"/>
          </a:p>
        </p:txBody>
      </p:sp>
    </p:spTree>
    <p:extLst>
      <p:ext uri="{BB962C8B-B14F-4D97-AF65-F5344CB8AC3E}">
        <p14:creationId xmlns:p14="http://schemas.microsoft.com/office/powerpoint/2010/main" val="4084982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relaxation method</a:t>
            </a:r>
            <a:endParaRPr lang="en-US" dirty="0"/>
          </a:p>
        </p:txBody>
      </p:sp>
      <p:sp>
        <p:nvSpPr>
          <p:cNvPr id="3" name="内容占位符 2"/>
          <p:cNvSpPr>
            <a:spLocks noGrp="1"/>
          </p:cNvSpPr>
          <p:nvPr>
            <p:ph idx="1"/>
          </p:nvPr>
        </p:nvSpPr>
        <p:spPr/>
        <p:txBody>
          <a:bodyPr>
            <a:normAutofit fontScale="92500" lnSpcReduction="10000"/>
          </a:bodyPr>
          <a:lstStyle/>
          <a:p>
            <a:r>
              <a:rPr lang="en-US" dirty="0"/>
              <a:t>a functional can be constructed for the purpose of discretizing a differential equation.</a:t>
            </a:r>
          </a:p>
          <a:p>
            <a:r>
              <a:rPr lang="en-US" dirty="0"/>
              <a:t>The procedure for reaching the differential equation is to optimize the functional.</a:t>
            </a:r>
          </a:p>
          <a:p>
            <a:r>
              <a:rPr lang="en-US" dirty="0"/>
              <a:t>In most cases, the optimization is equivalent to the minimization of the functional.</a:t>
            </a:r>
          </a:p>
          <a:p>
            <a:r>
              <a:rPr lang="en-US" dirty="0"/>
              <a:t>A numerical scheme can therefore be devised to find the numerical solution iteratively, as long as the functional associated with the equation does not increase with each new iteration.</a:t>
            </a:r>
          </a:p>
        </p:txBody>
      </p:sp>
    </p:spTree>
    <p:extLst>
      <p:ext uri="{BB962C8B-B14F-4D97-AF65-F5344CB8AC3E}">
        <p14:creationId xmlns:p14="http://schemas.microsoft.com/office/powerpoint/2010/main" val="30448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solution of the differential equation is obtained when the functional no longer changes. </a:t>
            </a:r>
          </a:p>
          <a:p>
            <a:pPr lvl="1"/>
            <a:r>
              <a:rPr lang="en-US" dirty="0"/>
              <a:t>This numerical scheme, formally known as the </a:t>
            </a:r>
            <a:r>
              <a:rPr lang="en-US" i="1" dirty="0"/>
              <a:t>relaxation method</a:t>
            </a:r>
            <a:r>
              <a:rPr lang="en-US" dirty="0"/>
              <a:t>, is extremely powerful for solving elliptic equations, including the Poisson equation, the stationary diffusion equation, and the spatial part of the wave equation after the separation of variables.</a:t>
            </a:r>
          </a:p>
        </p:txBody>
      </p:sp>
    </p:spTree>
    <p:extLst>
      <p:ext uri="{BB962C8B-B14F-4D97-AF65-F5344CB8AC3E}">
        <p14:creationId xmlns:p14="http://schemas.microsoft.com/office/powerpoint/2010/main" val="1689074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the basic idea of the relaxation method: a guessed solution that satisfies the required boundary condition is gradually modified to satisfy the difference equation within the given tolerance.</a:t>
            </a:r>
          </a:p>
          <a:p>
            <a:r>
              <a:rPr lang="en-US" dirty="0"/>
              <a:t>So the key is to establish an updating scheme that can modify the guessed solution gradually toward the correct direction, namely, the direction with the functional minimized.</a:t>
            </a:r>
          </a:p>
        </p:txBody>
      </p:sp>
    </p:spTree>
    <p:extLst>
      <p:ext uri="{BB962C8B-B14F-4D97-AF65-F5344CB8AC3E}">
        <p14:creationId xmlns:p14="http://schemas.microsoft.com/office/powerpoint/2010/main" val="3689543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following updating scheme</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6459" r="36398" b="59166"/>
          <a:stretch/>
        </p:blipFill>
        <p:spPr bwMode="auto">
          <a:xfrm>
            <a:off x="234643" y="2594992"/>
            <a:ext cx="8593741" cy="155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13184" y="4149080"/>
            <a:ext cx="8496944" cy="2031325"/>
          </a:xfrm>
          <a:prstGeom prst="rect">
            <a:avLst/>
          </a:prstGeom>
        </p:spPr>
        <p:txBody>
          <a:bodyPr wrap="square">
            <a:spAutoFit/>
          </a:bodyPr>
          <a:lstStyle/>
          <a:p>
            <a:r>
              <a:rPr lang="en-US" dirty="0"/>
              <a:t>where </a:t>
            </a:r>
            <a:r>
              <a:rPr lang="en-US" i="1" dirty="0"/>
              <a:t>n</a:t>
            </a:r>
            <a:r>
              <a:rPr lang="en-US" baseline="30000" dirty="0"/>
              <a:t>(</a:t>
            </a:r>
            <a:r>
              <a:rPr lang="en-US" i="1" baseline="30000" dirty="0"/>
              <a:t>k</a:t>
            </a:r>
            <a:r>
              <a:rPr lang="en-US" baseline="30000" dirty="0"/>
              <a:t>)</a:t>
            </a:r>
            <a:r>
              <a:rPr lang="en-US" i="1" baseline="-25000" dirty="0" err="1"/>
              <a:t>i</a:t>
            </a:r>
            <a:r>
              <a:rPr lang="en-US" i="1" dirty="0"/>
              <a:t> </a:t>
            </a:r>
            <a:r>
              <a:rPr lang="en-US" dirty="0"/>
              <a:t>is the solution of the </a:t>
            </a:r>
            <a:r>
              <a:rPr lang="en-US" i="1" dirty="0"/>
              <a:t>k</a:t>
            </a:r>
            <a:r>
              <a:rPr lang="en-US" dirty="0"/>
              <a:t>th iteration at the </a:t>
            </a:r>
            <a:r>
              <a:rPr lang="en-US" i="1" dirty="0" err="1"/>
              <a:t>i</a:t>
            </a:r>
            <a:r>
              <a:rPr lang="en-US" dirty="0" err="1"/>
              <a:t>th</a:t>
            </a:r>
            <a:r>
              <a:rPr lang="en-US" dirty="0"/>
              <a:t> lattice point; </a:t>
            </a:r>
            <a:r>
              <a:rPr lang="en-US" i="1" dirty="0" err="1"/>
              <a:t>n</a:t>
            </a:r>
            <a:r>
              <a:rPr lang="en-US" i="1" baseline="-25000" dirty="0" err="1"/>
              <a:t>i</a:t>
            </a:r>
            <a:r>
              <a:rPr lang="en-US" i="1" dirty="0"/>
              <a:t> </a:t>
            </a:r>
            <a:r>
              <a:rPr lang="en-US" dirty="0"/>
              <a:t>is given</a:t>
            </a:r>
          </a:p>
          <a:p>
            <a:r>
              <a:rPr lang="en-US" dirty="0"/>
              <a:t>from Eq. (7.69) with the terms on the right-hand side calculated under </a:t>
            </a:r>
            <a:r>
              <a:rPr lang="en-US" i="1" dirty="0"/>
              <a:t>n</a:t>
            </a:r>
            <a:r>
              <a:rPr lang="en-US" baseline="30000" dirty="0"/>
              <a:t>(</a:t>
            </a:r>
            <a:r>
              <a:rPr lang="en-US" i="1" baseline="30000" dirty="0"/>
              <a:t>k</a:t>
            </a:r>
            <a:r>
              <a:rPr lang="en-US" baseline="30000" dirty="0"/>
              <a:t>)</a:t>
            </a:r>
            <a:r>
              <a:rPr lang="en-US" dirty="0"/>
              <a:t> </a:t>
            </a:r>
            <a:r>
              <a:rPr lang="en-US" i="1" baseline="-25000" dirty="0" err="1"/>
              <a:t>i</a:t>
            </a:r>
            <a:r>
              <a:rPr lang="en-US" i="1" dirty="0"/>
              <a:t> </a:t>
            </a:r>
            <a:r>
              <a:rPr lang="en-US" dirty="0"/>
              <a:t>. </a:t>
            </a:r>
          </a:p>
          <a:p>
            <a:r>
              <a:rPr lang="en-US" i="1" dirty="0"/>
              <a:t>p </a:t>
            </a:r>
            <a:r>
              <a:rPr lang="en-US" dirty="0"/>
              <a:t>is an adjustable parameter restricted in the region </a:t>
            </a:r>
            <a:r>
              <a:rPr lang="en-US" i="1" dirty="0"/>
              <a:t>p </a:t>
            </a:r>
            <a:r>
              <a:rPr lang="en-US" dirty="0"/>
              <a:t>∈ [0</a:t>
            </a:r>
            <a:r>
              <a:rPr lang="en-US" i="1" dirty="0"/>
              <a:t>, </a:t>
            </a:r>
            <a:r>
              <a:rPr lang="en-US" dirty="0"/>
              <a:t>2]. </a:t>
            </a:r>
          </a:p>
          <a:p>
            <a:endParaRPr lang="en-US" dirty="0"/>
          </a:p>
          <a:p>
            <a:r>
              <a:rPr lang="en-US" dirty="0"/>
              <a:t>Reexamine the bench problem. </a:t>
            </a:r>
          </a:p>
          <a:p>
            <a:r>
              <a:rPr lang="en-US" i="1" dirty="0"/>
              <a:t>D</a:t>
            </a:r>
            <a:r>
              <a:rPr lang="en-US" dirty="0"/>
              <a:t>(</a:t>
            </a:r>
            <a:r>
              <a:rPr lang="en-US" i="1" dirty="0"/>
              <a:t>x</a:t>
            </a:r>
            <a:r>
              <a:rPr lang="en-US" dirty="0"/>
              <a:t>) = 1 and </a:t>
            </a:r>
            <a:r>
              <a:rPr lang="en-US" i="1" dirty="0"/>
              <a:t>S</a:t>
            </a:r>
            <a:r>
              <a:rPr lang="en-US" dirty="0"/>
              <a:t>(</a:t>
            </a:r>
            <a:r>
              <a:rPr lang="en-US" i="1" dirty="0"/>
              <a:t>x</a:t>
            </a:r>
            <a:r>
              <a:rPr lang="en-US" dirty="0"/>
              <a:t>) = −</a:t>
            </a:r>
            <a:r>
              <a:rPr lang="en-US" i="1" dirty="0"/>
              <a:t>f </a:t>
            </a:r>
            <a:r>
              <a:rPr lang="en-US" dirty="0"/>
              <a:t>(</a:t>
            </a:r>
            <a:r>
              <a:rPr lang="en-US" i="1" dirty="0"/>
              <a:t>x</a:t>
            </a:r>
            <a:r>
              <a:rPr lang="en-US" dirty="0"/>
              <a:t>)</a:t>
            </a:r>
            <a:r>
              <a:rPr lang="en-US" i="1" dirty="0"/>
              <a:t>/</a:t>
            </a:r>
            <a:r>
              <a:rPr lang="en-US" dirty="0"/>
              <a:t>(</a:t>
            </a:r>
            <a:r>
              <a:rPr lang="en-US" i="1" dirty="0"/>
              <a:t>Y I</a:t>
            </a:r>
            <a:r>
              <a:rPr lang="en-US" dirty="0"/>
              <a:t>). </a:t>
            </a:r>
          </a:p>
          <a:p>
            <a:endParaRPr lang="en-US" dirty="0"/>
          </a:p>
        </p:txBody>
      </p:sp>
    </p:spTree>
    <p:extLst>
      <p:ext uri="{BB962C8B-B14F-4D97-AF65-F5344CB8AC3E}">
        <p14:creationId xmlns:p14="http://schemas.microsoft.com/office/powerpoint/2010/main" val="334080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9900"/>
            <a:ext cx="4572000" cy="6740307"/>
          </a:xfrm>
          <a:prstGeom prst="rect">
            <a:avLst/>
          </a:prstGeom>
        </p:spPr>
        <p:txBody>
          <a:bodyPr>
            <a:spAutoFit/>
          </a:bodyPr>
          <a:lstStyle/>
          <a:p>
            <a:r>
              <a:rPr lang="en-US" b="1" dirty="0"/>
              <a:t>// A program to solve the problem of a person sitting</a:t>
            </a:r>
          </a:p>
          <a:p>
            <a:r>
              <a:rPr lang="en-US" b="1" dirty="0"/>
              <a:t>// on a bench with the relaxation scheme.</a:t>
            </a:r>
          </a:p>
          <a:p>
            <a:r>
              <a:rPr lang="en-US" b="1" dirty="0"/>
              <a:t>import </a:t>
            </a:r>
            <a:r>
              <a:rPr lang="en-US" b="1" dirty="0" err="1"/>
              <a:t>java.lang</a:t>
            </a:r>
            <a:r>
              <a:rPr lang="en-US" b="1" dirty="0"/>
              <a:t>.*;</a:t>
            </a:r>
          </a:p>
          <a:p>
            <a:r>
              <a:rPr lang="en-US" b="1" dirty="0"/>
              <a:t>public class Bench2 {</a:t>
            </a:r>
          </a:p>
          <a:p>
            <a:r>
              <a:rPr lang="en-US" b="1" dirty="0"/>
              <a:t>final static </a:t>
            </a:r>
            <a:r>
              <a:rPr lang="en-US" b="1" dirty="0" err="1"/>
              <a:t>int</a:t>
            </a:r>
            <a:r>
              <a:rPr lang="en-US" b="1" dirty="0"/>
              <a:t> n = 100, m = 2;</a:t>
            </a:r>
          </a:p>
          <a:p>
            <a:r>
              <a:rPr lang="en-US" b="1" dirty="0"/>
              <a:t>public static void main(String </a:t>
            </a:r>
            <a:r>
              <a:rPr lang="en-US" b="1" dirty="0" err="1"/>
              <a:t>argv</a:t>
            </a:r>
            <a:r>
              <a:rPr lang="en-US" b="1" dirty="0"/>
              <a:t>[]) {</a:t>
            </a:r>
          </a:p>
          <a:p>
            <a:r>
              <a:rPr lang="en-US" b="1" dirty="0"/>
              <a:t>double u[] = new double[n+1];</a:t>
            </a:r>
          </a:p>
          <a:p>
            <a:r>
              <a:rPr lang="en-US" b="1" dirty="0"/>
              <a:t>double d[] = new double[n+1];</a:t>
            </a:r>
          </a:p>
          <a:p>
            <a:r>
              <a:rPr lang="en-US" b="1" dirty="0"/>
              <a:t>double s[] = new double[n+1];</a:t>
            </a:r>
          </a:p>
          <a:p>
            <a:r>
              <a:rPr lang="pt-BR" b="1" dirty="0"/>
              <a:t>double l = 3, l2 = l/2, h = l/n, h2 = h*h;</a:t>
            </a:r>
          </a:p>
          <a:p>
            <a:r>
              <a:rPr lang="fr-FR" b="1" dirty="0"/>
              <a:t>double x0 = 0.25, x2 = x0*x0, e0 = 1/</a:t>
            </a:r>
            <a:r>
              <a:rPr lang="fr-FR" b="1" dirty="0" err="1"/>
              <a:t>Math.E</a:t>
            </a:r>
            <a:r>
              <a:rPr lang="fr-FR" b="1" dirty="0"/>
              <a:t>;</a:t>
            </a:r>
          </a:p>
          <a:p>
            <a:r>
              <a:rPr lang="en-US" b="1" dirty="0"/>
              <a:t>double x = 0, rho = 3, g = 9.8, f0 = 200;</a:t>
            </a:r>
          </a:p>
          <a:p>
            <a:r>
              <a:rPr lang="en-US" b="1" dirty="0"/>
              <a:t>double y = 1e9*</a:t>
            </a:r>
            <a:r>
              <a:rPr lang="en-US" b="1" dirty="0" err="1"/>
              <a:t>Math.pow</a:t>
            </a:r>
            <a:r>
              <a:rPr lang="en-US" b="1" dirty="0"/>
              <a:t>(0.03,3)*0.2/3;</a:t>
            </a:r>
          </a:p>
          <a:p>
            <a:r>
              <a:rPr lang="en-US" b="1" dirty="0"/>
              <a:t>double u0 = 0.032, p = 1.5, del =1e-3;</a:t>
            </a:r>
          </a:p>
          <a:p>
            <a:r>
              <a:rPr lang="en-US" b="1" dirty="0" err="1"/>
              <a:t>int</a:t>
            </a:r>
            <a:r>
              <a:rPr lang="en-US" b="1" dirty="0"/>
              <a:t> </a:t>
            </a:r>
            <a:r>
              <a:rPr lang="en-US" b="1" dirty="0" err="1"/>
              <a:t>nmax</a:t>
            </a:r>
            <a:r>
              <a:rPr lang="en-US" b="1" dirty="0"/>
              <a:t> = 100;</a:t>
            </a:r>
          </a:p>
          <a:p>
            <a:r>
              <a:rPr lang="en-US" b="1" dirty="0"/>
              <a:t>// Evaluate the source in the equation</a:t>
            </a:r>
          </a:p>
          <a:p>
            <a:r>
              <a:rPr lang="nn-NO" b="1" dirty="0"/>
              <a:t>for (int i=0; i&lt;=n; ++i) {</a:t>
            </a:r>
          </a:p>
          <a:p>
            <a:r>
              <a:rPr lang="en-US" b="1" dirty="0"/>
              <a:t>s[</a:t>
            </a:r>
            <a:r>
              <a:rPr lang="en-US" b="1" dirty="0" err="1"/>
              <a:t>i</a:t>
            </a:r>
            <a:r>
              <a:rPr lang="en-US" b="1" dirty="0"/>
              <a:t>] = rho*g;</a:t>
            </a:r>
          </a:p>
          <a:p>
            <a:r>
              <a:rPr lang="en-US" b="1" dirty="0"/>
              <a:t>x = h*i-l2;</a:t>
            </a:r>
          </a:p>
          <a:p>
            <a:r>
              <a:rPr lang="en-US" b="1" dirty="0"/>
              <a:t>if (</a:t>
            </a:r>
            <a:r>
              <a:rPr lang="en-US" b="1" dirty="0" err="1"/>
              <a:t>Math.abs</a:t>
            </a:r>
            <a:r>
              <a:rPr lang="en-US" b="1" dirty="0"/>
              <a:t>(x) &lt; x0)</a:t>
            </a:r>
          </a:p>
          <a:p>
            <a:r>
              <a:rPr lang="pt-BR" b="1" dirty="0"/>
              <a:t>s[i] += f0*(Math.exp(-x*x/x2)-e0);</a:t>
            </a:r>
          </a:p>
          <a:p>
            <a:r>
              <a:rPr lang="en-US" b="1" dirty="0"/>
              <a:t>s[</a:t>
            </a:r>
            <a:r>
              <a:rPr lang="en-US" b="1" dirty="0" err="1"/>
              <a:t>i</a:t>
            </a:r>
            <a:r>
              <a:rPr lang="en-US" b="1" dirty="0"/>
              <a:t>] *= h2/y;</a:t>
            </a:r>
          </a:p>
          <a:p>
            <a:r>
              <a:rPr lang="en-US" b="1" dirty="0"/>
              <a:t>}</a:t>
            </a:r>
            <a:endParaRPr lang="en-US" dirty="0"/>
          </a:p>
        </p:txBody>
      </p:sp>
      <p:sp>
        <p:nvSpPr>
          <p:cNvPr id="6" name="矩形 5"/>
          <p:cNvSpPr/>
          <p:nvPr/>
        </p:nvSpPr>
        <p:spPr>
          <a:xfrm>
            <a:off x="4572000" y="316898"/>
            <a:ext cx="4572000" cy="6186309"/>
          </a:xfrm>
          <a:prstGeom prst="rect">
            <a:avLst/>
          </a:prstGeom>
        </p:spPr>
        <p:txBody>
          <a:bodyPr>
            <a:spAutoFit/>
          </a:bodyPr>
          <a:lstStyle/>
          <a:p>
            <a:r>
              <a:rPr lang="nn-NO" b="1" dirty="0"/>
              <a:t>for (int i=1; i&lt;n; ++i) {</a:t>
            </a:r>
          </a:p>
          <a:p>
            <a:r>
              <a:rPr lang="en-US" b="1" dirty="0"/>
              <a:t>x = </a:t>
            </a:r>
            <a:r>
              <a:rPr lang="en-US" b="1" dirty="0" err="1"/>
              <a:t>Math.PI</a:t>
            </a:r>
            <a:r>
              <a:rPr lang="en-US" b="1" dirty="0"/>
              <a:t>*h*</a:t>
            </a:r>
            <a:r>
              <a:rPr lang="en-US" b="1" dirty="0" err="1"/>
              <a:t>i</a:t>
            </a:r>
            <a:r>
              <a:rPr lang="en-US" b="1" dirty="0"/>
              <a:t>/l;</a:t>
            </a:r>
          </a:p>
          <a:p>
            <a:r>
              <a:rPr lang="en-US" b="1" dirty="0"/>
              <a:t>u[</a:t>
            </a:r>
            <a:r>
              <a:rPr lang="en-US" b="1" dirty="0" err="1"/>
              <a:t>i</a:t>
            </a:r>
            <a:r>
              <a:rPr lang="en-US" b="1" dirty="0"/>
              <a:t>] = u0*</a:t>
            </a:r>
            <a:r>
              <a:rPr lang="en-US" b="1" dirty="0" err="1"/>
              <a:t>Math.sin</a:t>
            </a:r>
            <a:r>
              <a:rPr lang="en-US" b="1" dirty="0"/>
              <a:t>(x);</a:t>
            </a:r>
          </a:p>
          <a:p>
            <a:r>
              <a:rPr lang="en-US" b="1" dirty="0"/>
              <a:t>d[</a:t>
            </a:r>
            <a:r>
              <a:rPr lang="en-US" b="1" dirty="0" err="1"/>
              <a:t>i</a:t>
            </a:r>
            <a:r>
              <a:rPr lang="en-US" b="1" dirty="0"/>
              <a:t>] = 1;</a:t>
            </a:r>
          </a:p>
          <a:p>
            <a:r>
              <a:rPr lang="en-US" b="1" dirty="0"/>
              <a:t>}</a:t>
            </a:r>
          </a:p>
          <a:p>
            <a:r>
              <a:rPr lang="en-US" b="1" dirty="0"/>
              <a:t>d[0] = d[n] = 1;</a:t>
            </a:r>
          </a:p>
          <a:p>
            <a:r>
              <a:rPr lang="en-US" b="1" dirty="0"/>
              <a:t>relax(u, d, s, p, del, </a:t>
            </a:r>
            <a:r>
              <a:rPr lang="en-US" b="1" dirty="0" err="1"/>
              <a:t>nmax</a:t>
            </a:r>
            <a:r>
              <a:rPr lang="en-US" b="1" dirty="0"/>
              <a:t>);</a:t>
            </a:r>
          </a:p>
          <a:p>
            <a:r>
              <a:rPr lang="en-US" b="1" dirty="0"/>
              <a:t>// Output the result in every m time step</a:t>
            </a:r>
          </a:p>
          <a:p>
            <a:r>
              <a:rPr lang="en-US" b="1" dirty="0"/>
              <a:t>x = 0;</a:t>
            </a:r>
          </a:p>
          <a:p>
            <a:r>
              <a:rPr lang="en-US" b="1" dirty="0"/>
              <a:t>double </a:t>
            </a:r>
            <a:r>
              <a:rPr lang="en-US" b="1" dirty="0" err="1"/>
              <a:t>mh</a:t>
            </a:r>
            <a:r>
              <a:rPr lang="en-US" b="1" dirty="0"/>
              <a:t> = m*h;</a:t>
            </a:r>
          </a:p>
          <a:p>
            <a:r>
              <a:rPr lang="nn-NO" b="1" dirty="0"/>
              <a:t>for (int i=0; i&lt;n; i+=m) {</a:t>
            </a:r>
          </a:p>
          <a:p>
            <a:r>
              <a:rPr lang="en-US" b="1" dirty="0" err="1"/>
              <a:t>System.out.println</a:t>
            </a:r>
            <a:r>
              <a:rPr lang="en-US" b="1" dirty="0"/>
              <a:t>(x + " " + 100*u[</a:t>
            </a:r>
            <a:r>
              <a:rPr lang="en-US" b="1" dirty="0" err="1"/>
              <a:t>i</a:t>
            </a:r>
            <a:r>
              <a:rPr lang="en-US" b="1" dirty="0"/>
              <a:t>]);</a:t>
            </a:r>
          </a:p>
          <a:p>
            <a:r>
              <a:rPr lang="en-US" b="1" dirty="0"/>
              <a:t>x += </a:t>
            </a:r>
            <a:r>
              <a:rPr lang="en-US" b="1" dirty="0" err="1"/>
              <a:t>mh</a:t>
            </a:r>
            <a:r>
              <a:rPr lang="en-US" b="1" dirty="0"/>
              <a:t>;</a:t>
            </a:r>
          </a:p>
          <a:p>
            <a:r>
              <a:rPr lang="en-US" b="1" dirty="0"/>
              <a:t>}</a:t>
            </a:r>
          </a:p>
          <a:p>
            <a:r>
              <a:rPr lang="en-US" b="1" dirty="0"/>
              <a:t>}</a:t>
            </a:r>
          </a:p>
          <a:p>
            <a:r>
              <a:rPr lang="en-US" b="1" dirty="0"/>
              <a:t>// Method to complete one step of relaxation.</a:t>
            </a:r>
          </a:p>
          <a:p>
            <a:r>
              <a:rPr lang="en-US" b="1" dirty="0"/>
              <a:t>public static void relax(double u[], double d[],</a:t>
            </a:r>
          </a:p>
          <a:p>
            <a:r>
              <a:rPr lang="fr-FR" b="1" dirty="0"/>
              <a:t>double s[], double p, double </a:t>
            </a:r>
            <a:r>
              <a:rPr lang="fr-FR" b="1" dirty="0" err="1"/>
              <a:t>del</a:t>
            </a:r>
            <a:r>
              <a:rPr lang="fr-FR" b="1" dirty="0"/>
              <a:t>, </a:t>
            </a:r>
            <a:r>
              <a:rPr lang="fr-FR" b="1" dirty="0" err="1"/>
              <a:t>int</a:t>
            </a:r>
            <a:r>
              <a:rPr lang="fr-FR" b="1" dirty="0"/>
              <a:t> </a:t>
            </a:r>
            <a:r>
              <a:rPr lang="fr-FR" b="1" dirty="0" err="1"/>
              <a:t>nmax</a:t>
            </a:r>
            <a:r>
              <a:rPr lang="fr-FR" b="1" dirty="0"/>
              <a:t>) {</a:t>
            </a:r>
          </a:p>
          <a:p>
            <a:r>
              <a:rPr lang="en-US" b="1" dirty="0" err="1"/>
              <a:t>int</a:t>
            </a:r>
            <a:r>
              <a:rPr lang="en-US" b="1" dirty="0"/>
              <a:t> n = u.length-1;</a:t>
            </a:r>
          </a:p>
          <a:p>
            <a:r>
              <a:rPr lang="fr-FR" b="1" dirty="0"/>
              <a:t>double q = 1-p, fi = 0;</a:t>
            </a:r>
          </a:p>
          <a:p>
            <a:r>
              <a:rPr lang="en-US" b="1" dirty="0"/>
              <a:t>double du = 2*del;</a:t>
            </a:r>
          </a:p>
          <a:p>
            <a:r>
              <a:rPr lang="en-US" b="1" dirty="0" err="1"/>
              <a:t>int</a:t>
            </a:r>
            <a:r>
              <a:rPr lang="en-US" b="1" dirty="0"/>
              <a:t> k = 0;</a:t>
            </a:r>
            <a:endParaRPr lang="en-US" dirty="0"/>
          </a:p>
        </p:txBody>
      </p:sp>
    </p:spTree>
    <p:extLst>
      <p:ext uri="{BB962C8B-B14F-4D97-AF65-F5344CB8AC3E}">
        <p14:creationId xmlns:p14="http://schemas.microsoft.com/office/powerpoint/2010/main" val="2342795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941"/>
            <a:ext cx="4572000" cy="5078313"/>
          </a:xfrm>
          <a:prstGeom prst="rect">
            <a:avLst/>
          </a:prstGeom>
        </p:spPr>
        <p:txBody>
          <a:bodyPr>
            <a:spAutoFit/>
          </a:bodyPr>
          <a:lstStyle/>
          <a:p>
            <a:r>
              <a:rPr lang="en-US" b="1" dirty="0"/>
              <a:t>while ((du&gt;del) &amp;&amp; (k&lt;</a:t>
            </a:r>
            <a:r>
              <a:rPr lang="en-US" b="1" dirty="0" err="1"/>
              <a:t>nmax</a:t>
            </a:r>
            <a:r>
              <a:rPr lang="en-US" b="1" dirty="0"/>
              <a:t>)) {</a:t>
            </a:r>
          </a:p>
          <a:p>
            <a:r>
              <a:rPr lang="en-US" b="1" dirty="0"/>
              <a:t>du = 0;</a:t>
            </a:r>
          </a:p>
          <a:p>
            <a:r>
              <a:rPr lang="nn-NO" b="1" dirty="0"/>
              <a:t>for (int i=1; i&lt;n; ++i) {</a:t>
            </a:r>
          </a:p>
          <a:p>
            <a:r>
              <a:rPr lang="en-US" b="1" dirty="0"/>
              <a:t>fi = u[</a:t>
            </a:r>
            <a:r>
              <a:rPr lang="en-US" b="1" dirty="0" err="1"/>
              <a:t>i</a:t>
            </a:r>
            <a:r>
              <a:rPr lang="en-US" b="1" dirty="0"/>
              <a:t>];</a:t>
            </a:r>
          </a:p>
          <a:p>
            <a:r>
              <a:rPr lang="en-US" b="1" dirty="0"/>
              <a:t>u[</a:t>
            </a:r>
            <a:r>
              <a:rPr lang="en-US" b="1" dirty="0" err="1"/>
              <a:t>i</a:t>
            </a:r>
            <a:r>
              <a:rPr lang="en-US" b="1" dirty="0"/>
              <a:t>] = p*u[</a:t>
            </a:r>
            <a:r>
              <a:rPr lang="en-US" b="1" dirty="0" err="1"/>
              <a:t>i</a:t>
            </a:r>
            <a:r>
              <a:rPr lang="en-US" b="1" dirty="0"/>
              <a:t>]</a:t>
            </a:r>
          </a:p>
          <a:p>
            <a:r>
              <a:rPr lang="en-US" b="1" dirty="0"/>
              <a:t>+q*((d[i+1]+d[</a:t>
            </a:r>
            <a:r>
              <a:rPr lang="en-US" b="1" dirty="0" err="1"/>
              <a:t>i</a:t>
            </a:r>
            <a:r>
              <a:rPr lang="en-US" b="1" dirty="0"/>
              <a:t>])*u[i+1]</a:t>
            </a:r>
          </a:p>
          <a:p>
            <a:r>
              <a:rPr lang="pl-PL" b="1" dirty="0"/>
              <a:t>+(d[i]+d[i-1])*u[i-1]+2*s[i])/(4*d[i]);</a:t>
            </a:r>
          </a:p>
          <a:p>
            <a:r>
              <a:rPr lang="en-US" b="1" dirty="0"/>
              <a:t>fi = u[</a:t>
            </a:r>
            <a:r>
              <a:rPr lang="en-US" b="1" dirty="0" err="1"/>
              <a:t>i</a:t>
            </a:r>
            <a:r>
              <a:rPr lang="en-US" b="1" dirty="0"/>
              <a:t>]-fi;</a:t>
            </a:r>
          </a:p>
          <a:p>
            <a:r>
              <a:rPr lang="en-US" b="1" dirty="0"/>
              <a:t>du += fi*fi;</a:t>
            </a:r>
          </a:p>
          <a:p>
            <a:r>
              <a:rPr lang="en-US" b="1" dirty="0"/>
              <a:t>}</a:t>
            </a:r>
          </a:p>
          <a:p>
            <a:r>
              <a:rPr lang="en-US" b="1" dirty="0"/>
              <a:t>du = </a:t>
            </a:r>
            <a:r>
              <a:rPr lang="en-US" b="1" dirty="0" err="1"/>
              <a:t>Math.sqrt</a:t>
            </a:r>
            <a:r>
              <a:rPr lang="en-US" b="1" dirty="0"/>
              <a:t>(du/n);</a:t>
            </a:r>
          </a:p>
          <a:p>
            <a:r>
              <a:rPr lang="en-US" b="1" dirty="0"/>
              <a:t>k++;</a:t>
            </a:r>
          </a:p>
          <a:p>
            <a:r>
              <a:rPr lang="en-US" b="1" dirty="0"/>
              <a:t>}</a:t>
            </a:r>
          </a:p>
          <a:p>
            <a:r>
              <a:rPr lang="en-US" b="1" dirty="0"/>
              <a:t>if (k==</a:t>
            </a:r>
            <a:r>
              <a:rPr lang="en-US" b="1" dirty="0" err="1"/>
              <a:t>nmax</a:t>
            </a:r>
            <a:r>
              <a:rPr lang="en-US" b="1" dirty="0"/>
              <a:t>) </a:t>
            </a:r>
            <a:r>
              <a:rPr lang="en-US" b="1" dirty="0" err="1"/>
              <a:t>System.out.println</a:t>
            </a:r>
            <a:r>
              <a:rPr lang="en-US" b="1" dirty="0"/>
              <a:t>("Convergence not" +</a:t>
            </a:r>
          </a:p>
          <a:p>
            <a:r>
              <a:rPr lang="en-US" b="1" dirty="0"/>
              <a:t>" found after " + </a:t>
            </a:r>
            <a:r>
              <a:rPr lang="en-US" b="1" dirty="0" err="1"/>
              <a:t>nmax</a:t>
            </a:r>
            <a:r>
              <a:rPr lang="en-US" b="1" dirty="0"/>
              <a:t> + " iterations");</a:t>
            </a:r>
          </a:p>
          <a:p>
            <a:r>
              <a:rPr lang="en-US" b="1" dirty="0"/>
              <a:t>}</a:t>
            </a:r>
          </a:p>
          <a:p>
            <a:r>
              <a:rPr lang="en-US" b="1" dirty="0"/>
              <a:t>}</a:t>
            </a:r>
            <a:endParaRPr lang="en-US" dirty="0"/>
          </a:p>
        </p:txBody>
      </p:sp>
    </p:spTree>
    <p:extLst>
      <p:ext uri="{BB962C8B-B14F-4D97-AF65-F5344CB8AC3E}">
        <p14:creationId xmlns:p14="http://schemas.microsoft.com/office/powerpoint/2010/main" val="260388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Note that in the above method we have used the updated </a:t>
            </a:r>
            <a:r>
              <a:rPr lang="en-US" i="1" dirty="0"/>
              <a:t>u</a:t>
            </a:r>
            <a:r>
              <a:rPr lang="en-US" i="1" baseline="-25000" dirty="0"/>
              <a:t>i</a:t>
            </a:r>
            <a:r>
              <a:rPr lang="en-US" baseline="-25000" dirty="0"/>
              <a:t>−1</a:t>
            </a:r>
            <a:r>
              <a:rPr lang="en-US" dirty="0"/>
              <a:t> on the right hand side of the relaxation scheme, which is usually more efficient but less stable!</a:t>
            </a:r>
          </a:p>
          <a:p>
            <a:r>
              <a:rPr lang="it-IT" dirty="0"/>
              <a:t>We have also used </a:t>
            </a:r>
            <a:r>
              <a:rPr lang="it-IT" i="1" dirty="0"/>
              <a:t>D </a:t>
            </a:r>
            <a:r>
              <a:rPr lang="it-IT" i="1" baseline="-25000" dirty="0"/>
              <a:t>(i</a:t>
            </a:r>
            <a:r>
              <a:rPr lang="it-IT" baseline="-25000" dirty="0"/>
              <a:t>−1</a:t>
            </a:r>
            <a:r>
              <a:rPr lang="it-IT" i="1" baseline="-25000" dirty="0"/>
              <a:t>/</a:t>
            </a:r>
            <a:r>
              <a:rPr lang="it-IT" baseline="-25000" dirty="0"/>
              <a:t>2)</a:t>
            </a:r>
            <a:r>
              <a:rPr lang="it-IT" dirty="0"/>
              <a:t>≈(</a:t>
            </a:r>
            <a:r>
              <a:rPr lang="it-IT" i="1" dirty="0"/>
              <a:t>D</a:t>
            </a:r>
            <a:r>
              <a:rPr lang="it-IT" i="1" baseline="-25000" dirty="0"/>
              <a:t>i</a:t>
            </a:r>
            <a:r>
              <a:rPr lang="it-IT" i="1" dirty="0"/>
              <a:t> </a:t>
            </a:r>
            <a:r>
              <a:rPr lang="it-IT" dirty="0"/>
              <a:t>+ </a:t>
            </a:r>
            <a:r>
              <a:rPr lang="it-IT" i="1" dirty="0"/>
              <a:t>D </a:t>
            </a:r>
            <a:r>
              <a:rPr lang="it-IT" i="1" baseline="-25000" dirty="0"/>
              <a:t>(i</a:t>
            </a:r>
            <a:r>
              <a:rPr lang="it-IT" baseline="-25000" dirty="0"/>
              <a:t>−1)</a:t>
            </a:r>
            <a:r>
              <a:rPr lang="it-IT" dirty="0"/>
              <a:t>)</a:t>
            </a:r>
            <a:r>
              <a:rPr lang="it-IT" i="1" dirty="0"/>
              <a:t>/</a:t>
            </a:r>
            <a:r>
              <a:rPr lang="it-IT" dirty="0"/>
              <a:t>2, </a:t>
            </a:r>
            <a:r>
              <a:rPr lang="it-IT" i="1" dirty="0"/>
              <a:t>D</a:t>
            </a:r>
            <a:r>
              <a:rPr lang="it-IT" i="1" baseline="-25000" dirty="0"/>
              <a:t>(i</a:t>
            </a:r>
            <a:r>
              <a:rPr lang="it-IT" baseline="-25000" dirty="0"/>
              <a:t>+1</a:t>
            </a:r>
            <a:r>
              <a:rPr lang="it-IT" i="1" baseline="-25000" dirty="0"/>
              <a:t>/</a:t>
            </a:r>
            <a:r>
              <a:rPr lang="it-IT" baseline="-25000" dirty="0"/>
              <a:t>2)</a:t>
            </a:r>
            <a:r>
              <a:rPr lang="it-IT" dirty="0"/>
              <a:t> ≈ (</a:t>
            </a:r>
            <a:r>
              <a:rPr lang="it-IT" i="1" dirty="0"/>
              <a:t>D</a:t>
            </a:r>
            <a:r>
              <a:rPr lang="it-IT" i="1" baseline="-25000" dirty="0"/>
              <a:t>i</a:t>
            </a:r>
            <a:r>
              <a:rPr lang="it-IT" i="1" dirty="0"/>
              <a:t> </a:t>
            </a:r>
            <a:r>
              <a:rPr lang="it-IT" dirty="0"/>
              <a:t>+ </a:t>
            </a:r>
            <a:r>
              <a:rPr lang="it-IT" i="1" dirty="0"/>
              <a:t>D</a:t>
            </a:r>
            <a:r>
              <a:rPr lang="it-IT" i="1" baseline="-25000" dirty="0"/>
              <a:t>(i</a:t>
            </a:r>
            <a:r>
              <a:rPr lang="it-IT" baseline="-25000" dirty="0"/>
              <a:t>+1)</a:t>
            </a:r>
            <a:r>
              <a:rPr lang="it-IT" dirty="0"/>
              <a:t>)</a:t>
            </a:r>
            <a:r>
              <a:rPr lang="it-IT" i="1" dirty="0"/>
              <a:t>/</a:t>
            </a:r>
            <a:r>
              <a:rPr lang="it-IT" dirty="0"/>
              <a:t>2, and </a:t>
            </a:r>
            <a:r>
              <a:rPr lang="it-IT" i="1" dirty="0"/>
              <a:t>D</a:t>
            </a:r>
            <a:r>
              <a:rPr lang="it-IT" i="1" baseline="-25000" dirty="0"/>
              <a:t>(i</a:t>
            </a:r>
            <a:r>
              <a:rPr lang="it-IT" baseline="-25000" dirty="0"/>
              <a:t>+1</a:t>
            </a:r>
            <a:r>
              <a:rPr lang="it-IT" i="1" baseline="-25000" dirty="0"/>
              <a:t>/</a:t>
            </a:r>
            <a:r>
              <a:rPr lang="it-IT" baseline="-25000" dirty="0"/>
              <a:t>2)</a:t>
            </a:r>
            <a:r>
              <a:rPr lang="it-IT" dirty="0"/>
              <a:t> + </a:t>
            </a:r>
            <a:r>
              <a:rPr lang="it-IT" i="1" dirty="0"/>
              <a:t>D</a:t>
            </a:r>
            <a:r>
              <a:rPr lang="it-IT" i="1" baseline="-25000" dirty="0"/>
              <a:t>(i</a:t>
            </a:r>
            <a:r>
              <a:rPr lang="it-IT" baseline="-25000" dirty="0"/>
              <a:t>−1</a:t>
            </a:r>
            <a:r>
              <a:rPr lang="it-IT" i="1" baseline="-25000" dirty="0"/>
              <a:t>/</a:t>
            </a:r>
            <a:r>
              <a:rPr lang="it-IT" baseline="-25000" dirty="0"/>
              <a:t>2)</a:t>
            </a:r>
            <a:r>
              <a:rPr lang="it-IT" dirty="0"/>
              <a:t> ≈ 2</a:t>
            </a:r>
            <a:r>
              <a:rPr lang="it-IT" i="1" dirty="0"/>
              <a:t>D</a:t>
            </a:r>
            <a:r>
              <a:rPr lang="it-IT" i="1" baseline="-25000" dirty="0"/>
              <a:t>i</a:t>
            </a:r>
          </a:p>
          <a:p>
            <a:r>
              <a:rPr lang="en-US" dirty="0"/>
              <a:t>The multiplication of </a:t>
            </a:r>
            <a:r>
              <a:rPr lang="en-US" i="1" dirty="0"/>
              <a:t>S</a:t>
            </a:r>
            <a:r>
              <a:rPr lang="en-US" dirty="0"/>
              <a:t>(</a:t>
            </a:r>
            <a:r>
              <a:rPr lang="en-US" i="1" dirty="0"/>
              <a:t>x</a:t>
            </a:r>
            <a:r>
              <a:rPr lang="en-US" dirty="0"/>
              <a:t>) by </a:t>
            </a:r>
            <a:r>
              <a:rPr lang="en-US" i="1" dirty="0"/>
              <a:t>h</a:t>
            </a:r>
            <a:r>
              <a:rPr lang="en-US" baseline="30000" dirty="0"/>
              <a:t>2</a:t>
            </a:r>
            <a:r>
              <a:rPr lang="en-US" dirty="0"/>
              <a:t> is done outside the method to keep the scheme more efficient. </a:t>
            </a:r>
          </a:p>
          <a:p>
            <a:r>
              <a:rPr lang="en-US" dirty="0"/>
              <a:t>In general, the solution with the LU decomposition is faster and more stable than the solution with the relaxation method for the bench problem. </a:t>
            </a:r>
          </a:p>
          <a:p>
            <a:r>
              <a:rPr lang="en-US" dirty="0"/>
              <a:t>But the situation reverses in the case of a higher dimensional system.</a:t>
            </a:r>
          </a:p>
        </p:txBody>
      </p:sp>
    </p:spTree>
    <p:extLst>
      <p:ext uri="{BB962C8B-B14F-4D97-AF65-F5344CB8AC3E}">
        <p14:creationId xmlns:p14="http://schemas.microsoft.com/office/powerpoint/2010/main" val="107091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Sometimes, need to deal with a situation similar to having a spatially dependent diffusion constant</a:t>
            </a:r>
          </a:p>
          <a:p>
            <a:pPr lvl="1"/>
            <a:r>
              <a:rPr lang="en-US" dirty="0"/>
              <a:t> for example, to discretize</a:t>
            </a:r>
            <a:r>
              <a:rPr lang="en-US" b="1" i="1" dirty="0"/>
              <a:t>∇</a:t>
            </a:r>
            <a:r>
              <a:rPr lang="en-US" dirty="0"/>
              <a:t>· </a:t>
            </a:r>
            <a:r>
              <a:rPr lang="en-US" i="1" dirty="0"/>
              <a:t>D</a:t>
            </a:r>
            <a:r>
              <a:rPr lang="en-US" dirty="0"/>
              <a:t>(</a:t>
            </a:r>
            <a:r>
              <a:rPr lang="en-US" b="1" dirty="0"/>
              <a:t>r</a:t>
            </a:r>
            <a:r>
              <a:rPr lang="en-US" dirty="0"/>
              <a:t>)</a:t>
            </a:r>
            <a:r>
              <a:rPr lang="en-US" b="1" i="1" dirty="0"/>
              <a:t>∇</a:t>
            </a:r>
            <a:r>
              <a:rPr lang="en-US" i="1" dirty="0"/>
              <a:t>A</a:t>
            </a:r>
            <a:r>
              <a:rPr lang="en-US" dirty="0"/>
              <a:t>(</a:t>
            </a:r>
            <a:r>
              <a:rPr lang="en-US" b="1" dirty="0"/>
              <a:t>r</a:t>
            </a:r>
            <a:r>
              <a:rPr lang="en-US" i="1" dirty="0"/>
              <a:t>, t</a:t>
            </a:r>
            <a:r>
              <a:rPr lang="en-US" dirty="0"/>
              <a:t>). </a:t>
            </a:r>
          </a:p>
          <a:p>
            <a:pPr lvl="1"/>
            <a:r>
              <a:rPr lang="en-US" dirty="0"/>
              <a:t>Here </a:t>
            </a:r>
            <a:r>
              <a:rPr lang="en-US" i="1" dirty="0"/>
              <a:t>A</a:t>
            </a:r>
            <a:r>
              <a:rPr lang="en-US" dirty="0"/>
              <a:t>(</a:t>
            </a:r>
            <a:r>
              <a:rPr lang="en-US" b="1" dirty="0"/>
              <a:t>r</a:t>
            </a:r>
            <a:r>
              <a:rPr lang="en-US" i="1" dirty="0"/>
              <a:t>, t</a:t>
            </a:r>
            <a:r>
              <a:rPr lang="en-US" dirty="0"/>
              <a:t>) is a generic function.</a:t>
            </a:r>
          </a:p>
          <a:p>
            <a:pPr lvl="1"/>
            <a:r>
              <a:rPr lang="en-US" dirty="0"/>
              <a:t>We can apply the numerical schemes developed in basic numerical methods part for first-order and second-order derivatives for all the partial derivatives.</a:t>
            </a:r>
          </a:p>
          <a:p>
            <a:pPr lvl="1"/>
            <a:r>
              <a:rPr lang="en-US" dirty="0"/>
              <a:t>we can use the two-point or three-point formula for the first-order partial derivative</a:t>
            </a:r>
          </a:p>
        </p:txBody>
      </p:sp>
    </p:spTree>
    <p:extLst>
      <p:ext uri="{BB962C8B-B14F-4D97-AF65-F5344CB8AC3E}">
        <p14:creationId xmlns:p14="http://schemas.microsoft.com/office/powerpoint/2010/main" val="1847158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Now let us turn to the two-dimensional case, and we will use the Poisson equation:</a:t>
            </a:r>
          </a:p>
          <a:p>
            <a:endParaRPr lang="en-US" dirty="0"/>
          </a:p>
          <a:p>
            <a:endParaRPr lang="en-US" dirty="0"/>
          </a:p>
          <a:p>
            <a:r>
              <a:rPr lang="en-US" dirty="0"/>
              <a:t>if we consider the case with a rectangular boundary, we have</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7708" r="36632" b="67263"/>
          <a:stretch/>
        </p:blipFill>
        <p:spPr bwMode="auto">
          <a:xfrm>
            <a:off x="1835696" y="2727960"/>
            <a:ext cx="5161693" cy="109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313" t="39528" r="32071" b="55443"/>
          <a:stretch/>
        </p:blipFill>
        <p:spPr bwMode="auto">
          <a:xfrm>
            <a:off x="213360" y="5013176"/>
            <a:ext cx="8732520" cy="109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67544" y="6095037"/>
            <a:ext cx="7920880" cy="646331"/>
          </a:xfrm>
          <a:prstGeom prst="rect">
            <a:avLst/>
          </a:prstGeom>
        </p:spPr>
        <p:txBody>
          <a:bodyPr wrap="square">
            <a:spAutoFit/>
          </a:bodyPr>
          <a:lstStyle/>
          <a:p>
            <a:r>
              <a:rPr lang="en-US" dirty="0"/>
              <a:t>where </a:t>
            </a:r>
            <a:r>
              <a:rPr lang="en-US" i="1" dirty="0" err="1"/>
              <a:t>i</a:t>
            </a:r>
            <a:r>
              <a:rPr lang="en-US" i="1" dirty="0"/>
              <a:t> </a:t>
            </a:r>
            <a:r>
              <a:rPr lang="en-US" dirty="0"/>
              <a:t>and </a:t>
            </a:r>
            <a:r>
              <a:rPr lang="en-US" i="1" dirty="0"/>
              <a:t>j </a:t>
            </a:r>
            <a:r>
              <a:rPr lang="en-US" dirty="0"/>
              <a:t>are used for the </a:t>
            </a:r>
            <a:r>
              <a:rPr lang="en-US" i="1" dirty="0"/>
              <a:t>x </a:t>
            </a:r>
            <a:r>
              <a:rPr lang="en-US" dirty="0"/>
              <a:t>and </a:t>
            </a:r>
            <a:r>
              <a:rPr lang="en-US" i="1" dirty="0"/>
              <a:t>y </a:t>
            </a:r>
            <a:r>
              <a:rPr lang="en-US" dirty="0"/>
              <a:t>coordinates and </a:t>
            </a:r>
            <a:r>
              <a:rPr lang="en-US" i="1" dirty="0" err="1"/>
              <a:t>hx</a:t>
            </a:r>
            <a:r>
              <a:rPr lang="en-US" i="1" dirty="0"/>
              <a:t> </a:t>
            </a:r>
            <a:r>
              <a:rPr lang="en-US" dirty="0"/>
              <a:t>and </a:t>
            </a:r>
            <a:r>
              <a:rPr lang="en-US" i="1" dirty="0" err="1"/>
              <a:t>hy</a:t>
            </a:r>
            <a:r>
              <a:rPr lang="en-US" i="1" dirty="0"/>
              <a:t> </a:t>
            </a:r>
            <a:r>
              <a:rPr lang="en-US" dirty="0"/>
              <a:t>are the intervals</a:t>
            </a:r>
          </a:p>
          <a:p>
            <a:r>
              <a:rPr lang="en-US" dirty="0"/>
              <a:t>along the </a:t>
            </a:r>
            <a:r>
              <a:rPr lang="en-US" i="1" dirty="0"/>
              <a:t>x </a:t>
            </a:r>
            <a:r>
              <a:rPr lang="en-US" dirty="0"/>
              <a:t>and </a:t>
            </a:r>
            <a:r>
              <a:rPr lang="en-US" i="1" dirty="0"/>
              <a:t>y </a:t>
            </a:r>
            <a:r>
              <a:rPr lang="en-US" dirty="0"/>
              <a:t>directions, respectively.</a:t>
            </a:r>
          </a:p>
        </p:txBody>
      </p:sp>
    </p:spTree>
    <p:extLst>
      <p:ext uri="{BB962C8B-B14F-4D97-AF65-F5344CB8AC3E}">
        <p14:creationId xmlns:p14="http://schemas.microsoft.com/office/powerpoint/2010/main" val="341533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can rearrange the above equation so that the value of the solution at a specific point is given by the corresponding values at the neighboring points: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06" t="57190" r="31718" b="37221"/>
          <a:stretch/>
        </p:blipFill>
        <p:spPr bwMode="auto">
          <a:xfrm>
            <a:off x="0" y="3717032"/>
            <a:ext cx="882619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347864" y="4869160"/>
            <a:ext cx="1896096" cy="369332"/>
          </a:xfrm>
          <a:prstGeom prst="rect">
            <a:avLst/>
          </a:prstGeom>
        </p:spPr>
        <p:txBody>
          <a:bodyPr wrap="none">
            <a:spAutoFit/>
          </a:bodyPr>
          <a:lstStyle/>
          <a:p>
            <a:r>
              <a:rPr lang="en-US" dirty="0"/>
              <a:t>with </a:t>
            </a:r>
            <a:r>
              <a:rPr lang="el-GR" i="1" dirty="0"/>
              <a:t>α </a:t>
            </a:r>
            <a:r>
              <a:rPr lang="el-GR" dirty="0"/>
              <a:t>= (</a:t>
            </a:r>
            <a:r>
              <a:rPr lang="en-US" i="1" dirty="0" err="1"/>
              <a:t>hx</a:t>
            </a:r>
            <a:r>
              <a:rPr lang="en-US" i="1" dirty="0"/>
              <a:t>/</a:t>
            </a:r>
            <a:r>
              <a:rPr lang="en-US" i="1" dirty="0" err="1"/>
              <a:t>hy</a:t>
            </a:r>
            <a:r>
              <a:rPr lang="en-US" i="1" dirty="0"/>
              <a:t> </a:t>
            </a:r>
            <a:r>
              <a:rPr lang="en-US" dirty="0"/>
              <a:t>)</a:t>
            </a:r>
            <a:r>
              <a:rPr lang="en-US" baseline="30000" dirty="0"/>
              <a:t>2</a:t>
            </a:r>
            <a:r>
              <a:rPr lang="en-US" dirty="0"/>
              <a:t>.</a:t>
            </a:r>
          </a:p>
        </p:txBody>
      </p:sp>
    </p:spTree>
    <p:extLst>
      <p:ext uri="{BB962C8B-B14F-4D97-AF65-F5344CB8AC3E}">
        <p14:creationId xmlns:p14="http://schemas.microsoft.com/office/powerpoint/2010/main" val="818324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solution is obtained if the values of </a:t>
            </a:r>
            <a:r>
              <a:rPr lang="en-US" i="1" dirty="0" err="1"/>
              <a:t>φi</a:t>
            </a:r>
            <a:r>
              <a:rPr lang="en-US" i="1" dirty="0"/>
              <a:t> j </a:t>
            </a:r>
            <a:r>
              <a:rPr lang="en-US" dirty="0"/>
              <a:t>at all the lattice points satisfy the above equation and the boundary condition.</a:t>
            </a:r>
          </a:p>
          <a:p>
            <a:r>
              <a:rPr lang="en-US" dirty="0"/>
              <a:t>We first guess a solution that satisfies the boundary condition. </a:t>
            </a:r>
          </a:p>
          <a:p>
            <a:r>
              <a:rPr lang="en-US" dirty="0"/>
              <a:t>Then we can update or improve the guessed solution with</a:t>
            </a: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13" t="52291" r="49400" b="42084"/>
          <a:stretch/>
        </p:blipFill>
        <p:spPr bwMode="auto">
          <a:xfrm>
            <a:off x="3419872" y="4941168"/>
            <a:ext cx="4175622" cy="97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17736" y="5664990"/>
            <a:ext cx="8955781" cy="923330"/>
          </a:xfrm>
          <a:prstGeom prst="rect">
            <a:avLst/>
          </a:prstGeom>
        </p:spPr>
        <p:txBody>
          <a:bodyPr wrap="square">
            <a:spAutoFit/>
          </a:bodyPr>
          <a:lstStyle/>
          <a:p>
            <a:r>
              <a:rPr lang="en-US" dirty="0"/>
              <a:t>where </a:t>
            </a:r>
            <a:r>
              <a:rPr lang="en-US" i="1" dirty="0"/>
              <a:t>p </a:t>
            </a:r>
            <a:r>
              <a:rPr lang="en-US" dirty="0"/>
              <a:t>is an adjustable parameter close to 1. Here </a:t>
            </a:r>
            <a:r>
              <a:rPr lang="en-US" i="1" dirty="0"/>
              <a:t>φ</a:t>
            </a:r>
            <a:r>
              <a:rPr lang="en-US" baseline="30000" dirty="0"/>
              <a:t>(</a:t>
            </a:r>
            <a:r>
              <a:rPr lang="en-US" i="1" baseline="30000" dirty="0"/>
              <a:t>k</a:t>
            </a:r>
            <a:r>
              <a:rPr lang="en-US" baseline="30000" dirty="0"/>
              <a:t>)</a:t>
            </a:r>
            <a:r>
              <a:rPr lang="en-US" i="1" baseline="-25000" dirty="0" err="1"/>
              <a:t>i</a:t>
            </a:r>
            <a:r>
              <a:rPr lang="en-US" i="1" baseline="-25000" dirty="0"/>
              <a:t> j</a:t>
            </a:r>
            <a:r>
              <a:rPr lang="en-US" i="1" dirty="0"/>
              <a:t> </a:t>
            </a:r>
            <a:r>
              <a:rPr lang="en-US" dirty="0"/>
              <a:t>is the result of the</a:t>
            </a:r>
          </a:p>
          <a:p>
            <a:r>
              <a:rPr lang="en-US" i="1" dirty="0"/>
              <a:t>k</a:t>
            </a:r>
            <a:r>
              <a:rPr lang="en-US" dirty="0"/>
              <a:t>th iteration, and </a:t>
            </a:r>
            <a:r>
              <a:rPr lang="en-US" i="1" dirty="0" err="1"/>
              <a:t>φ</a:t>
            </a:r>
            <a:r>
              <a:rPr lang="en-US" i="1" baseline="-25000" dirty="0" err="1"/>
              <a:t>i</a:t>
            </a:r>
            <a:r>
              <a:rPr lang="en-US" i="1" baseline="-25000" dirty="0"/>
              <a:t> j</a:t>
            </a:r>
            <a:r>
              <a:rPr lang="en-US" i="1" dirty="0"/>
              <a:t> </a:t>
            </a:r>
            <a:r>
              <a:rPr lang="en-US" dirty="0"/>
              <a:t>is obtained with </a:t>
            </a:r>
            <a:r>
              <a:rPr lang="en-US" i="1" dirty="0"/>
              <a:t>φ</a:t>
            </a:r>
            <a:r>
              <a:rPr lang="en-US" baseline="30000" dirty="0"/>
              <a:t>(</a:t>
            </a:r>
            <a:r>
              <a:rPr lang="en-US" i="1" baseline="30000" dirty="0"/>
              <a:t>k</a:t>
            </a:r>
            <a:r>
              <a:rPr lang="en-US" baseline="30000" dirty="0"/>
              <a:t>)</a:t>
            </a:r>
            <a:r>
              <a:rPr lang="en-US" i="1" baseline="-25000" dirty="0" err="1"/>
              <a:t>i</a:t>
            </a:r>
            <a:r>
              <a:rPr lang="en-US" i="1" baseline="-25000" dirty="0"/>
              <a:t> j</a:t>
            </a:r>
            <a:r>
              <a:rPr lang="en-US" i="1" dirty="0"/>
              <a:t> </a:t>
            </a:r>
            <a:r>
              <a:rPr lang="en-US" dirty="0"/>
              <a:t>used on the right-hand side of the equation on the last page.</a:t>
            </a:r>
          </a:p>
        </p:txBody>
      </p:sp>
    </p:spTree>
    <p:extLst>
      <p:ext uri="{BB962C8B-B14F-4D97-AF65-F5344CB8AC3E}">
        <p14:creationId xmlns:p14="http://schemas.microsoft.com/office/powerpoint/2010/main" val="1302286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The second part of the above equation can be viewed as the correction to the solution, because it is obtained through the differential equation. </a:t>
            </a:r>
          </a:p>
          <a:p>
            <a:r>
              <a:rPr lang="en-US" dirty="0"/>
              <a:t>The choice of </a:t>
            </a:r>
            <a:r>
              <a:rPr lang="en-US" i="1" dirty="0"/>
              <a:t>p </a:t>
            </a:r>
            <a:r>
              <a:rPr lang="en-US" dirty="0"/>
              <a:t>determines the speed of convergence. </a:t>
            </a:r>
          </a:p>
          <a:p>
            <a:pPr lvl="1"/>
            <a:r>
              <a:rPr lang="en-US" dirty="0"/>
              <a:t>If </a:t>
            </a:r>
            <a:r>
              <a:rPr lang="en-US" i="1" dirty="0"/>
              <a:t>p </a:t>
            </a:r>
            <a:r>
              <a:rPr lang="en-US" dirty="0"/>
              <a:t>is selected outside the allowed range by the specific geometry and discretization, </a:t>
            </a:r>
          </a:p>
          <a:p>
            <a:pPr lvl="1"/>
            <a:r>
              <a:rPr lang="en-US" dirty="0"/>
              <a:t>the algorithm will be unstable.</a:t>
            </a:r>
          </a:p>
        </p:txBody>
      </p:sp>
    </p:spTree>
    <p:extLst>
      <p:ext uri="{BB962C8B-B14F-4D97-AF65-F5344CB8AC3E}">
        <p14:creationId xmlns:p14="http://schemas.microsoft.com/office/powerpoint/2010/main" val="224355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optimized </a:t>
            </a:r>
            <a:r>
              <a:rPr lang="en-US" i="1" dirty="0"/>
              <a:t>p </a:t>
            </a:r>
            <a:r>
              <a:rPr lang="en-US" dirty="0"/>
              <a:t>is somewhere between 0 and 2. </a:t>
            </a:r>
          </a:p>
          <a:p>
            <a:r>
              <a:rPr lang="en-US" dirty="0"/>
              <a:t>In practice, we can find the optimized </a:t>
            </a:r>
            <a:r>
              <a:rPr lang="en-US" i="1" dirty="0"/>
              <a:t>p </a:t>
            </a:r>
            <a:r>
              <a:rPr lang="en-US" dirty="0"/>
              <a:t>easily by just running the program for a few iterations, say, ten, with different values of </a:t>
            </a:r>
            <a:r>
              <a:rPr lang="en-US" i="1" dirty="0"/>
              <a:t>p</a:t>
            </a:r>
            <a:r>
              <a:rPr lang="en-US" dirty="0"/>
              <a:t>. </a:t>
            </a:r>
          </a:p>
          <a:p>
            <a:r>
              <a:rPr lang="en-US" dirty="0"/>
              <a:t>The convergence can be analyzed easily with the result from iterations of each choice of </a:t>
            </a:r>
            <a:r>
              <a:rPr lang="en-US" i="1" dirty="0"/>
              <a:t>p</a:t>
            </a:r>
            <a:r>
              <a:rPr lang="en-US" dirty="0"/>
              <a:t>. </a:t>
            </a:r>
          </a:p>
          <a:p>
            <a:r>
              <a:rPr lang="en-US" dirty="0"/>
              <a:t>Mathematically, one can place an upper limit on </a:t>
            </a:r>
            <a:r>
              <a:rPr lang="en-US" i="1" dirty="0"/>
              <a:t>p </a:t>
            </a:r>
            <a:r>
              <a:rPr lang="en-US" dirty="0"/>
              <a:t>but in practice, this is not really necessary, because it is much easier to test the choice of </a:t>
            </a:r>
            <a:r>
              <a:rPr lang="en-US" i="1" dirty="0"/>
              <a:t>p </a:t>
            </a:r>
            <a:r>
              <a:rPr lang="en-US" dirty="0"/>
              <a:t>numerically.</a:t>
            </a:r>
          </a:p>
          <a:p>
            <a:endParaRPr lang="en-US" b="1" dirty="0"/>
          </a:p>
        </p:txBody>
      </p:sp>
    </p:spTree>
    <p:extLst>
      <p:ext uri="{BB962C8B-B14F-4D97-AF65-F5344CB8AC3E}">
        <p14:creationId xmlns:p14="http://schemas.microsoft.com/office/powerpoint/2010/main" val="208475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13" t="63542" r="29722" b="12500"/>
          <a:stretch/>
        </p:blipFill>
        <p:spPr bwMode="auto">
          <a:xfrm>
            <a:off x="179512" y="1196752"/>
            <a:ext cx="835793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907704" y="4797152"/>
            <a:ext cx="4572000" cy="646331"/>
          </a:xfrm>
          <a:prstGeom prst="rect">
            <a:avLst/>
          </a:prstGeom>
        </p:spPr>
        <p:txBody>
          <a:bodyPr>
            <a:spAutoFit/>
          </a:bodyPr>
          <a:lstStyle/>
          <a:p>
            <a:r>
              <a:rPr lang="en-US" dirty="0"/>
              <a:t>for the second-order derivative. Here </a:t>
            </a:r>
            <a:r>
              <a:rPr lang="en-US" i="1" dirty="0" err="1"/>
              <a:t>t</a:t>
            </a:r>
            <a:r>
              <a:rPr lang="en-US" i="1" baseline="-25000" dirty="0" err="1"/>
              <a:t>k</a:t>
            </a:r>
            <a:r>
              <a:rPr lang="en-US" i="1" dirty="0"/>
              <a:t> </a:t>
            </a:r>
            <a:r>
              <a:rPr lang="en-US" dirty="0"/>
              <a:t>= </a:t>
            </a:r>
            <a:r>
              <a:rPr lang="en-US" i="1" dirty="0"/>
              <a:t>t </a:t>
            </a:r>
            <a:r>
              <a:rPr lang="en-US" dirty="0"/>
              <a:t>and </a:t>
            </a:r>
            <a:r>
              <a:rPr lang="en-US" i="1" dirty="0"/>
              <a:t>τ </a:t>
            </a:r>
            <a:r>
              <a:rPr lang="en-US" dirty="0"/>
              <a:t>= </a:t>
            </a:r>
            <a:r>
              <a:rPr lang="en-US" i="1" dirty="0"/>
              <a:t>t</a:t>
            </a:r>
            <a:r>
              <a:rPr lang="en-US" i="1" baseline="-25000" dirty="0"/>
              <a:t>k</a:t>
            </a:r>
            <a:r>
              <a:rPr lang="en-US" baseline="-25000" dirty="0"/>
              <a:t>+1</a:t>
            </a:r>
            <a:r>
              <a:rPr lang="en-US" dirty="0"/>
              <a:t> − </a:t>
            </a:r>
            <a:r>
              <a:rPr lang="en-US" i="1" dirty="0" err="1"/>
              <a:t>t</a:t>
            </a:r>
            <a:r>
              <a:rPr lang="en-US" i="1" baseline="-25000" dirty="0" err="1"/>
              <a:t>k</a:t>
            </a:r>
            <a:r>
              <a:rPr lang="en-US" i="1" dirty="0"/>
              <a:t> </a:t>
            </a:r>
            <a:r>
              <a:rPr lang="en-US" dirty="0"/>
              <a:t>= </a:t>
            </a:r>
            <a:r>
              <a:rPr lang="en-US" i="1" dirty="0" err="1"/>
              <a:t>t</a:t>
            </a:r>
            <a:r>
              <a:rPr lang="en-US" i="1" baseline="-25000" dirty="0" err="1"/>
              <a:t>k</a:t>
            </a:r>
            <a:r>
              <a:rPr lang="en-US" i="1" dirty="0"/>
              <a:t> </a:t>
            </a:r>
            <a:r>
              <a:rPr lang="en-US" dirty="0"/>
              <a:t>− </a:t>
            </a:r>
            <a:r>
              <a:rPr lang="en-US" i="1" dirty="0"/>
              <a:t>t</a:t>
            </a:r>
            <a:r>
              <a:rPr lang="en-US" i="1" baseline="-25000" dirty="0"/>
              <a:t>k</a:t>
            </a:r>
            <a:r>
              <a:rPr lang="en-US" baseline="-25000" dirty="0"/>
              <a:t>−1</a:t>
            </a:r>
            <a:r>
              <a:rPr lang="en-US" dirty="0"/>
              <a:t>.</a:t>
            </a:r>
          </a:p>
        </p:txBody>
      </p:sp>
      <p:sp>
        <p:nvSpPr>
          <p:cNvPr id="2" name="TextBox 1"/>
          <p:cNvSpPr txBox="1"/>
          <p:nvPr/>
        </p:nvSpPr>
        <p:spPr>
          <a:xfrm>
            <a:off x="395536" y="3212976"/>
            <a:ext cx="5904656" cy="36933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Three point formula</a:t>
            </a:r>
          </a:p>
        </p:txBody>
      </p:sp>
    </p:spTree>
    <p:extLst>
      <p:ext uri="{BB962C8B-B14F-4D97-AF65-F5344CB8AC3E}">
        <p14:creationId xmlns:p14="http://schemas.microsoft.com/office/powerpoint/2010/main" val="221215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1700808"/>
            <a:ext cx="8280920" cy="369332"/>
          </a:xfrm>
          <a:prstGeom prst="rect">
            <a:avLst/>
          </a:prstGeom>
        </p:spPr>
        <p:txBody>
          <a:bodyPr wrap="square">
            <a:spAutoFit/>
          </a:bodyPr>
          <a:lstStyle/>
          <a:p>
            <a:pPr marL="285750" indent="-285750">
              <a:buFont typeface="Arial" panose="020B0604020202020204" pitchFamily="34" charset="0"/>
              <a:buChar char="•"/>
            </a:pPr>
            <a:r>
              <a:rPr lang="en-US" dirty="0"/>
              <a:t>same formulas can be applied to the spatial variables as well, for example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06" t="58091" r="42724" b="27708"/>
          <a:stretch/>
        </p:blipFill>
        <p:spPr bwMode="auto">
          <a:xfrm>
            <a:off x="35556" y="2875934"/>
            <a:ext cx="9010864" cy="235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137784" y="5437013"/>
            <a:ext cx="6796424" cy="646331"/>
          </a:xfrm>
          <a:prstGeom prst="rect">
            <a:avLst/>
          </a:prstGeom>
        </p:spPr>
        <p:txBody>
          <a:bodyPr wrap="square">
            <a:spAutoFit/>
          </a:bodyPr>
          <a:lstStyle/>
          <a:p>
            <a:pPr marL="285750" indent="-285750">
              <a:buFont typeface="Arial" panose="020B0604020202020204" pitchFamily="34" charset="0"/>
              <a:buChar char="•"/>
            </a:pPr>
            <a:r>
              <a:rPr lang="en-US" dirty="0"/>
              <a:t>The partial differential equations can then be solved at discrete points.</a:t>
            </a:r>
          </a:p>
        </p:txBody>
      </p:sp>
    </p:spTree>
    <p:extLst>
      <p:ext uri="{BB962C8B-B14F-4D97-AF65-F5344CB8AC3E}">
        <p14:creationId xmlns:p14="http://schemas.microsoft.com/office/powerpoint/2010/main" val="414265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Above scheme is hard to deal with a discrete mesh that is not uniform or with an inhomogeneity such as </a:t>
            </a:r>
            <a:r>
              <a:rPr lang="en-US" b="1" i="1" dirty="0"/>
              <a:t>∇</a:t>
            </a:r>
            <a:r>
              <a:rPr lang="en-US" dirty="0"/>
              <a:t>· </a:t>
            </a:r>
            <a:r>
              <a:rPr lang="en-US" i="1" dirty="0"/>
              <a:t>D</a:t>
            </a:r>
            <a:r>
              <a:rPr lang="en-US" dirty="0"/>
              <a:t>(</a:t>
            </a:r>
            <a:r>
              <a:rPr lang="en-US" b="1" dirty="0"/>
              <a:t>r</a:t>
            </a:r>
            <a:r>
              <a:rPr lang="en-US" dirty="0"/>
              <a:t>)</a:t>
            </a:r>
            <a:r>
              <a:rPr lang="en-US" b="1" i="1" dirty="0"/>
              <a:t>∇</a:t>
            </a:r>
            <a:r>
              <a:rPr lang="en-US" i="1" dirty="0"/>
              <a:t>A</a:t>
            </a:r>
            <a:r>
              <a:rPr lang="en-US" dirty="0"/>
              <a:t>(</a:t>
            </a:r>
            <a:r>
              <a:rPr lang="en-US" b="1" dirty="0"/>
              <a:t>r</a:t>
            </a:r>
            <a:r>
              <a:rPr lang="en-US" i="1" dirty="0"/>
              <a:t>, t</a:t>
            </a:r>
            <a:r>
              <a:rPr lang="en-US" dirty="0"/>
              <a:t>), </a:t>
            </a:r>
          </a:p>
          <a:p>
            <a:pPr lvl="1"/>
            <a:r>
              <a:rPr lang="en-US" dirty="0"/>
              <a:t>we may need to introduce some other discretization scheme. </a:t>
            </a:r>
            <a:endParaRPr lang="en-US" dirty="0" smtClean="0"/>
          </a:p>
          <a:p>
            <a:pPr lvl="1"/>
            <a:r>
              <a:rPr lang="en-US" altLang="zh-CN" dirty="0" smtClean="0"/>
              <a:t>Any rough idea on how to deal with the problem?</a:t>
            </a:r>
            <a:endParaRPr lang="en-US" dirty="0"/>
          </a:p>
          <a:p>
            <a:r>
              <a:rPr lang="en-US" dirty="0"/>
              <a:t>We can construct a functional from the field of the solution in an integral form. </a:t>
            </a:r>
          </a:p>
        </p:txBody>
      </p:sp>
    </p:spTree>
    <p:extLst>
      <p:ext uri="{BB962C8B-B14F-4D97-AF65-F5344CB8AC3E}">
        <p14:creationId xmlns:p14="http://schemas.microsoft.com/office/powerpoint/2010/main" val="380335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differential equation is recovered from functional variation.</a:t>
            </a:r>
          </a:p>
          <a:p>
            <a:r>
              <a:rPr lang="en-US" dirty="0"/>
              <a:t> This is in the same spirit as deriving the Lagrange equation from the optimization of the integral. </a:t>
            </a:r>
          </a:p>
          <a:p>
            <a:r>
              <a:rPr lang="en-US" dirty="0"/>
              <a:t>The advantage here is that we can discretize the integral first and then carry out the functional variation at the lattice points. </a:t>
            </a:r>
          </a:p>
          <a:p>
            <a:endParaRPr lang="en-US" dirty="0"/>
          </a:p>
        </p:txBody>
      </p:sp>
    </p:spTree>
    <p:extLst>
      <p:ext uri="{BB962C8B-B14F-4D97-AF65-F5344CB8AC3E}">
        <p14:creationId xmlns:p14="http://schemas.microsoft.com/office/powerpoint/2010/main" val="259243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one-dimensional Poisson equation:</a:t>
            </a:r>
          </a:p>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t="19583" r="48814" b="74375"/>
          <a:stretch/>
        </p:blipFill>
        <p:spPr bwMode="auto">
          <a:xfrm>
            <a:off x="179512" y="2132856"/>
            <a:ext cx="804503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755576" y="3213342"/>
            <a:ext cx="7920880" cy="1200329"/>
          </a:xfrm>
          <a:prstGeom prst="rect">
            <a:avLst/>
          </a:prstGeom>
        </p:spPr>
        <p:txBody>
          <a:bodyPr wrap="square">
            <a:spAutoFit/>
          </a:bodyPr>
          <a:lstStyle/>
          <a:p>
            <a:pPr marL="285750" indent="-285750">
              <a:buFont typeface="Arial" panose="020B0604020202020204" pitchFamily="34" charset="0"/>
              <a:buChar char="•"/>
            </a:pPr>
            <a:r>
              <a:rPr lang="en-US" dirty="0"/>
              <a:t>for </a:t>
            </a:r>
            <a:r>
              <a:rPr lang="en-US" i="1" dirty="0"/>
              <a:t>x </a:t>
            </a:r>
            <a:r>
              <a:rPr lang="en-US" dirty="0"/>
              <a:t>∈ [0</a:t>
            </a:r>
            <a:r>
              <a:rPr lang="en-US" i="1" dirty="0"/>
              <a:t>, L</a:t>
            </a:r>
            <a:r>
              <a:rPr lang="en-US" dirty="0"/>
              <a:t>], as an illustrative example. Here </a:t>
            </a:r>
            <a:r>
              <a:rPr lang="el-GR" dirty="0"/>
              <a:t>ε</a:t>
            </a:r>
            <a:r>
              <a:rPr lang="en-US" dirty="0"/>
              <a:t>(</a:t>
            </a:r>
            <a:r>
              <a:rPr lang="en-US" i="1" dirty="0"/>
              <a:t>x</a:t>
            </a:r>
            <a:r>
              <a:rPr lang="en-US" dirty="0"/>
              <a:t>) is the electric permittivity</a:t>
            </a:r>
          </a:p>
          <a:p>
            <a:r>
              <a:rPr lang="en-US" dirty="0"/>
              <a:t>that has a spatial dependence.</a:t>
            </a:r>
          </a:p>
          <a:p>
            <a:pPr marL="285750" indent="-285750">
              <a:buFont typeface="Arial" panose="020B0604020202020204" pitchFamily="34" charset="0"/>
              <a:buChar char="•"/>
            </a:pPr>
            <a:r>
              <a:rPr lang="en-US" dirty="0"/>
              <a:t>For simplicity, let us take the boundary condition</a:t>
            </a:r>
          </a:p>
          <a:p>
            <a:r>
              <a:rPr lang="en-US" i="1" dirty="0"/>
              <a:t>φ</a:t>
            </a:r>
            <a:r>
              <a:rPr lang="en-US" dirty="0"/>
              <a:t>(0) = </a:t>
            </a:r>
            <a:r>
              <a:rPr lang="en-US" i="1" dirty="0"/>
              <a:t>φ</a:t>
            </a:r>
            <a:r>
              <a:rPr lang="en-US" dirty="0"/>
              <a:t>(</a:t>
            </a:r>
            <a:r>
              <a:rPr lang="en-US" i="1" dirty="0"/>
              <a:t>L</a:t>
            </a:r>
            <a:r>
              <a:rPr lang="en-US" dirty="0"/>
              <a:t>) = 0. We can construct a functional</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662" t="35584" r="44672" b="49771"/>
          <a:stretch/>
        </p:blipFill>
        <p:spPr bwMode="auto">
          <a:xfrm>
            <a:off x="457200" y="4716021"/>
            <a:ext cx="6204766" cy="199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3458" y="5526524"/>
            <a:ext cx="5904656" cy="36933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Leads to the Poisson equation if we take:</a:t>
            </a:r>
          </a:p>
        </p:txBody>
      </p:sp>
    </p:spTree>
    <p:extLst>
      <p:ext uri="{BB962C8B-B14F-4D97-AF65-F5344CB8AC3E}">
        <p14:creationId xmlns:p14="http://schemas.microsoft.com/office/powerpoint/2010/main" val="132698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If we use the three-point formula for the first-order derivative in the integral and the trapezoid rule to convert the integral into a summation, we have</a:t>
            </a:r>
          </a:p>
          <a:p>
            <a:endParaRPr lang="en-US" dirty="0"/>
          </a:p>
          <a:p>
            <a:endParaRPr lang="en-US" dirty="0"/>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22" t="56667" r="44246" b="37500"/>
          <a:stretch/>
        </p:blipFill>
        <p:spPr bwMode="auto">
          <a:xfrm>
            <a:off x="683568" y="3717032"/>
            <a:ext cx="7307116" cy="115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64226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23693</TotalTime>
  <Words>2779</Words>
  <Application>Microsoft Office PowerPoint</Application>
  <PresentationFormat>On-screen Show (4:3)</PresentationFormat>
  <Paragraphs>220</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宋体</vt:lpstr>
      <vt:lpstr>Arial</vt:lpstr>
      <vt:lpstr>Calibri</vt:lpstr>
      <vt:lpstr>Office 主题​​</vt:lpstr>
      <vt:lpstr>Computational Physics (Lecture 16) </vt:lpstr>
      <vt:lpstr>Discretization of the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matrix method for difference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relaxation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381</cp:revision>
  <dcterms:created xsi:type="dcterms:W3CDTF">2014-01-05T10:31:17Z</dcterms:created>
  <dcterms:modified xsi:type="dcterms:W3CDTF">2020-11-03T05:38:35Z</dcterms:modified>
</cp:coreProperties>
</file>